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4"/>
  </p:notesMasterIdLst>
  <p:sldIdLst>
    <p:sldId id="256" r:id="rId2"/>
    <p:sldId id="301" r:id="rId3"/>
    <p:sldId id="257" r:id="rId4"/>
    <p:sldId id="258" r:id="rId5"/>
    <p:sldId id="262" r:id="rId6"/>
    <p:sldId id="263" r:id="rId7"/>
    <p:sldId id="276" r:id="rId8"/>
    <p:sldId id="280" r:id="rId9"/>
    <p:sldId id="277" r:id="rId10"/>
    <p:sldId id="278" r:id="rId11"/>
    <p:sldId id="279" r:id="rId12"/>
    <p:sldId id="264" r:id="rId13"/>
    <p:sldId id="281" r:id="rId14"/>
    <p:sldId id="282" r:id="rId15"/>
    <p:sldId id="270" r:id="rId16"/>
    <p:sldId id="271" r:id="rId17"/>
    <p:sldId id="283" r:id="rId18"/>
    <p:sldId id="291" r:id="rId19"/>
    <p:sldId id="286" r:id="rId20"/>
    <p:sldId id="285" r:id="rId21"/>
    <p:sldId id="289" r:id="rId22"/>
    <p:sldId id="292" r:id="rId23"/>
  </p:sldIdLst>
  <p:sldSz cx="12192000" cy="6858000"/>
  <p:notesSz cx="6858000" cy="9144000"/>
  <p:custDataLst>
    <p:tags r:id="rId2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93756"/>
    <a:srgbClr val="026A75"/>
    <a:srgbClr val="2C3F46"/>
    <a:srgbClr val="D4CCB7"/>
    <a:srgbClr val="8C4356"/>
    <a:srgbClr val="F9906F"/>
    <a:srgbClr val="DB5A6B"/>
    <a:srgbClr val="FFB3A7"/>
    <a:srgbClr val="F00056"/>
    <a:srgbClr val="FF47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83" d="100"/>
          <a:sy n="83" d="100"/>
        </p:scale>
        <p:origin x="662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B553D5-E9A7-455E-A9B8-03AF2457CEC3}" type="datetimeFigureOut">
              <a:rPr lang="zh-CN" altLang="en-US" smtClean="0"/>
              <a:t>2021/9/28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CBC270-B05E-4B0D-AC22-67C8B669BDD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CBC270-B05E-4B0D-AC22-67C8B669BDD3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CBC270-B05E-4B0D-AC22-67C8B669BDD3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CBC270-B05E-4B0D-AC22-67C8B669BDD3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CBC270-B05E-4B0D-AC22-67C8B669BDD3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CBC270-B05E-4B0D-AC22-67C8B669BDD3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CBC270-B05E-4B0D-AC22-67C8B669BDD3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CBC270-B05E-4B0D-AC22-67C8B669BDD3}" type="slidenum">
              <a:rPr lang="zh-CN" altLang="en-US" smtClean="0"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CBC270-B05E-4B0D-AC22-67C8B669BDD3}" type="slidenum">
              <a:rPr lang="zh-CN" altLang="en-US" smtClean="0"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CBC270-B05E-4B0D-AC22-67C8B669BDD3}" type="slidenum">
              <a:rPr lang="zh-CN" altLang="en-US" smtClean="0"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CBC270-B05E-4B0D-AC22-67C8B669BDD3}" type="slidenum">
              <a:rPr lang="zh-CN" altLang="en-US" smtClean="0"/>
              <a:t>18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CBC270-B05E-4B0D-AC22-67C8B669BDD3}" type="slidenum">
              <a:rPr lang="zh-CN" altLang="en-US" smtClean="0"/>
              <a:t>19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CBC270-B05E-4B0D-AC22-67C8B669BDD3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CBC270-B05E-4B0D-AC22-67C8B669BDD3}" type="slidenum">
              <a:rPr lang="zh-CN" altLang="en-US" smtClean="0"/>
              <a:t>20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CBC270-B05E-4B0D-AC22-67C8B669BDD3}" type="slidenum">
              <a:rPr lang="zh-CN" altLang="en-US" smtClean="0"/>
              <a:t>21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CBC270-B05E-4B0D-AC22-67C8B669BDD3}" type="slidenum">
              <a:rPr lang="zh-CN" altLang="en-US" smtClean="0"/>
              <a:t>22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CBC270-B05E-4B0D-AC22-67C8B669BDD3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CBC270-B05E-4B0D-AC22-67C8B669BDD3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CBC270-B05E-4B0D-AC22-67C8B669BDD3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CBC270-B05E-4B0D-AC22-67C8B669BDD3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CBC270-B05E-4B0D-AC22-67C8B669BDD3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CBC270-B05E-4B0D-AC22-67C8B669BDD3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CBC270-B05E-4B0D-AC22-67C8B669BDD3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D6AB9-AE19-4C6E-9033-B83F07775B26}" type="datetimeFigureOut">
              <a:rPr lang="zh-CN" altLang="en-US" smtClean="0"/>
              <a:t>2021/9/28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55F6D-3FC4-408C-9ED7-BC163E38598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5000"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D6AB9-AE19-4C6E-9033-B83F07775B26}" type="datetimeFigureOut">
              <a:rPr lang="zh-CN" altLang="en-US" smtClean="0"/>
              <a:t>2021/9/28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55F6D-3FC4-408C-9ED7-BC163E38598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5000"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D6AB9-AE19-4C6E-9033-B83F07775B26}" type="datetimeFigureOut">
              <a:rPr lang="zh-CN" altLang="en-US" smtClean="0"/>
              <a:t>2021/9/28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55F6D-3FC4-408C-9ED7-BC163E38598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5000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D6AB9-AE19-4C6E-9033-B83F07775B26}" type="datetimeFigureOut">
              <a:rPr lang="zh-CN" altLang="en-US" smtClean="0"/>
              <a:t>2021/9/28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55F6D-3FC4-408C-9ED7-BC163E38598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5000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D6AB9-AE19-4C6E-9033-B83F07775B26}" type="datetimeFigureOut">
              <a:rPr lang="zh-CN" altLang="en-US" smtClean="0"/>
              <a:t>2021/9/28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55F6D-3FC4-408C-9ED7-BC163E38598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5000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D6AB9-AE19-4C6E-9033-B83F07775B26}" type="datetimeFigureOut">
              <a:rPr lang="zh-CN" altLang="en-US" smtClean="0"/>
              <a:t>2021/9/28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55F6D-3FC4-408C-9ED7-BC163E38598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5000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D6AB9-AE19-4C6E-9033-B83F07775B26}" type="datetimeFigureOut">
              <a:rPr lang="zh-CN" altLang="en-US" smtClean="0"/>
              <a:t>2021/9/28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55F6D-3FC4-408C-9ED7-BC163E38598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5000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D6AB9-AE19-4C6E-9033-B83F07775B26}" type="datetimeFigureOut">
              <a:rPr lang="zh-CN" altLang="en-US" smtClean="0"/>
              <a:t>2021/9/28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55F6D-3FC4-408C-9ED7-BC163E38598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5000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D6AB9-AE19-4C6E-9033-B83F07775B26}" type="datetimeFigureOut">
              <a:rPr lang="zh-CN" altLang="en-US" smtClean="0"/>
              <a:t>2021/9/28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55F6D-3FC4-408C-9ED7-BC163E38598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5000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D6AB9-AE19-4C6E-9033-B83F07775B26}" type="datetimeFigureOut">
              <a:rPr lang="zh-CN" altLang="en-US" smtClean="0"/>
              <a:t>2021/9/28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55F6D-3FC4-408C-9ED7-BC163E38598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5000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D6AB9-AE19-4C6E-9033-B83F07775B26}" type="datetimeFigureOut">
              <a:rPr lang="zh-CN" altLang="en-US" smtClean="0"/>
              <a:t>2021/9/28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55F6D-3FC4-408C-9ED7-BC163E38598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5000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3F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BD6AB9-AE19-4C6E-9033-B83F07775B26}" type="datetimeFigureOut">
              <a:rPr lang="zh-CN" altLang="en-US" smtClean="0"/>
              <a:t>2021/9/28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455F6D-3FC4-408C-9ED7-BC163E38598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 advClick="0" advTm="5000">
    <p:wip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jpe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openxmlformats.org/officeDocument/2006/relationships/image" Target="../media/image15.png"/><Relationship Id="rId7" Type="http://schemas.openxmlformats.org/officeDocument/2006/relationships/image" Target="../media/image2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jpeg"/><Relationship Id="rId4" Type="http://schemas.openxmlformats.org/officeDocument/2006/relationships/image" Target="../media/image18.png"/><Relationship Id="rId9" Type="http://schemas.openxmlformats.org/officeDocument/2006/relationships/image" Target="../media/image23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8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4208929" cy="6858000"/>
          </a:xfrm>
          <a:prstGeom prst="rect">
            <a:avLst/>
          </a:prstGeom>
          <a:solidFill>
            <a:srgbClr val="D4CC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新魏" panose="02010800040101010101" pitchFamily="2" charset="-122"/>
              <a:ea typeface="华文新魏" panose="02010800040101010101" pitchFamily="2" charset="-122"/>
              <a:sym typeface="华文新魏" panose="0201080004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979141" y="382012"/>
            <a:ext cx="1555260" cy="6093976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zh-CN" altLang="en-US" sz="6500" b="1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华文新魏" panose="02010800040101010101" pitchFamily="2" charset="-122"/>
              </a:rPr>
              <a:t>以美育</a:t>
            </a:r>
            <a:endParaRPr lang="en-US" altLang="zh-CN" sz="6500" b="1" dirty="0">
              <a:solidFill>
                <a:schemeClr val="bg1"/>
              </a:solidFill>
              <a:latin typeface="华文新魏" panose="02010800040101010101" pitchFamily="2" charset="-122"/>
              <a:ea typeface="华文新魏" panose="02010800040101010101" pitchFamily="2" charset="-122"/>
              <a:sym typeface="华文新魏" panose="02010800040101010101" pitchFamily="2" charset="-122"/>
            </a:endParaRPr>
          </a:p>
          <a:p>
            <a:pPr algn="ctr"/>
            <a:r>
              <a:rPr lang="zh-CN" altLang="en-US" sz="6500" b="1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华文新魏" panose="02010800040101010101" pitchFamily="2" charset="-122"/>
              </a:rPr>
              <a:t>代宗教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8534401" y="2104861"/>
            <a:ext cx="1015663" cy="437112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华文新魏" panose="02010800040101010101" pitchFamily="2" charset="-122"/>
              </a:rPr>
              <a:t>﹃</a:t>
            </a:r>
            <a:r>
              <a:rPr lang="zh-CN" altLang="en-US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华文新魏" panose="02010800040101010101" pitchFamily="2" charset="-122"/>
              </a:rPr>
              <a:t>纯粹之美育， 所以陶养吾人之感情，使有高尚纯洁之习惯，而使人我之见、利己损人之思念，以渐消沮者也”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" y="206859"/>
            <a:ext cx="6857983" cy="6656294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1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1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1" y="215153"/>
            <a:ext cx="12191999" cy="6373906"/>
          </a:xfrm>
          <a:prstGeom prst="rect">
            <a:avLst/>
          </a:prstGeom>
          <a:solidFill>
            <a:srgbClr val="D4CC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新魏" panose="02010800040101010101" pitchFamily="2" charset="-122"/>
              <a:ea typeface="华文新魏" panose="02010800040101010101" pitchFamily="2" charset="-122"/>
              <a:sym typeface="华文新魏" panose="02010800040101010101" pitchFamily="2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-48154" y="701835"/>
            <a:ext cx="2340983" cy="5201424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zh-CN" altLang="en-US" sz="16600" b="1" dirty="0">
                <a:solidFill>
                  <a:srgbClr val="9D2932">
                    <a:alpha val="40000"/>
                  </a:srgbClr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华文新魏" panose="02010800040101010101" pitchFamily="2" charset="-122"/>
              </a:rPr>
              <a:t>美育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1061" y="-260233"/>
            <a:ext cx="4368991" cy="4923493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8673352" y="2985248"/>
            <a:ext cx="995083" cy="1909482"/>
          </a:xfrm>
          <a:prstGeom prst="rect">
            <a:avLst/>
          </a:prstGeom>
          <a:solidFill>
            <a:srgbClr val="D4CC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新魏" panose="02010800040101010101" pitchFamily="2" charset="-122"/>
              <a:ea typeface="华文新魏" panose="02010800040101010101" pitchFamily="2" charset="-122"/>
              <a:sym typeface="华文新魏" panose="02010800040101010101" pitchFamily="2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2527675" y="699247"/>
            <a:ext cx="8902326" cy="5513293"/>
          </a:xfrm>
          <a:prstGeom prst="rect">
            <a:avLst/>
          </a:prstGeom>
          <a:noFill/>
          <a:ln w="69850">
            <a:solidFill>
              <a:srgbClr val="9D293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>
              <a:latin typeface="华文新魏" panose="02010800040101010101" pitchFamily="2" charset="-122"/>
              <a:ea typeface="华文新魏" panose="02010800040101010101" pitchFamily="2" charset="-122"/>
              <a:sym typeface="华文新魏" panose="02010800040101010101" pitchFamily="2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2785277" y="940359"/>
            <a:ext cx="2031325" cy="4923493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1600" spc="300" dirty="0">
                <a:latin typeface="华文新魏" panose="02010800040101010101" pitchFamily="2" charset="-122"/>
                <a:ea typeface="华文新魏" panose="02010800040101010101" pitchFamily="2" charset="-122"/>
                <a:cs typeface="+mn-ea"/>
                <a:sym typeface="华文新魏" panose="02010800040101010101" pitchFamily="2" charset="-122"/>
              </a:rPr>
              <a:t>	</a:t>
            </a:r>
            <a:r>
              <a:rPr lang="zh-CN" altLang="en-US" sz="1600" spc="300" dirty="0">
                <a:latin typeface="华文新魏" panose="02010800040101010101" pitchFamily="2" charset="-122"/>
                <a:ea typeface="华文新魏" panose="02010800040101010101" pitchFamily="2" charset="-122"/>
                <a:cs typeface="+mn-ea"/>
                <a:sym typeface="华文新魏" panose="02010800040101010101" pitchFamily="2" charset="-122"/>
              </a:rPr>
              <a:t>知识、意志两作用，既皆脱离宗教以外，于是宗教所最有密切关系者，惟有情感作用，即所谓美感。凡宗教之建筑，多择山水最胜之处，吾国人所谓天下名山僧占多，即其例也。</a:t>
            </a: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1641" y="1938730"/>
            <a:ext cx="4566240" cy="3034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 animBg="1"/>
      <p:bldP spid="2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/>
          <p:cNvSpPr txBox="1"/>
          <p:nvPr/>
        </p:nvSpPr>
        <p:spPr>
          <a:xfrm>
            <a:off x="-57266" y="412149"/>
            <a:ext cx="2340983" cy="5201424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zh-CN" altLang="en-US" sz="16600" b="1" dirty="0">
                <a:solidFill>
                  <a:srgbClr val="9D2932">
                    <a:alpha val="40000"/>
                  </a:srgbClr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华文新魏" panose="02010800040101010101" pitchFamily="2" charset="-122"/>
              </a:rPr>
              <a:t>美育</a:t>
            </a:r>
          </a:p>
        </p:txBody>
      </p:sp>
      <p:sp>
        <p:nvSpPr>
          <p:cNvPr id="15" name="矩形 14"/>
          <p:cNvSpPr/>
          <p:nvPr/>
        </p:nvSpPr>
        <p:spPr>
          <a:xfrm>
            <a:off x="3465250" y="734076"/>
            <a:ext cx="8376767" cy="5747408"/>
          </a:xfrm>
          <a:prstGeom prst="rect">
            <a:avLst/>
          </a:prstGeom>
          <a:solidFill>
            <a:srgbClr val="D4CC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华文新魏" panose="02010800040101010101" pitchFamily="2" charset="-122"/>
              <a:ea typeface="华文新魏" panose="02010800040101010101" pitchFamily="2" charset="-122"/>
              <a:sym typeface="华文新魏" panose="02010800040101010101" pitchFamily="2" charset="-122"/>
            </a:endParaRPr>
          </a:p>
        </p:txBody>
      </p:sp>
      <p:sp>
        <p:nvSpPr>
          <p:cNvPr id="2" name="等腰三角形 1"/>
          <p:cNvSpPr/>
          <p:nvPr/>
        </p:nvSpPr>
        <p:spPr>
          <a:xfrm>
            <a:off x="11040035" y="5486402"/>
            <a:ext cx="801982" cy="995082"/>
          </a:xfrm>
          <a:prstGeom prst="triangle">
            <a:avLst>
              <a:gd name="adj" fmla="val 100000"/>
            </a:avLst>
          </a:prstGeom>
          <a:solidFill>
            <a:srgbClr val="9D29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新魏" panose="02010800040101010101" pitchFamily="2" charset="-122"/>
              <a:ea typeface="华文新魏" panose="02010800040101010101" pitchFamily="2" charset="-122"/>
              <a:sym typeface="华文新魏" panose="02010800040101010101" pitchFamily="2" charset="-122"/>
            </a:endParaRPr>
          </a:p>
        </p:txBody>
      </p:sp>
      <p:sp>
        <p:nvSpPr>
          <p:cNvPr id="17" name="等腰三角形 16"/>
          <p:cNvSpPr/>
          <p:nvPr/>
        </p:nvSpPr>
        <p:spPr>
          <a:xfrm flipH="1" flipV="1">
            <a:off x="3465250" y="734076"/>
            <a:ext cx="801982" cy="995082"/>
          </a:xfrm>
          <a:prstGeom prst="triangle">
            <a:avLst>
              <a:gd name="adj" fmla="val 100000"/>
            </a:avLst>
          </a:prstGeom>
          <a:solidFill>
            <a:srgbClr val="9D29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新魏" panose="02010800040101010101" pitchFamily="2" charset="-122"/>
              <a:ea typeface="华文新魏" panose="02010800040101010101" pitchFamily="2" charset="-122"/>
              <a:sym typeface="华文新魏" panose="02010800040101010101" pitchFamily="2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4645025" y="1206500"/>
            <a:ext cx="7294245" cy="470789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4000" spc="300" dirty="0">
                <a:solidFill>
                  <a:schemeClr val="accent4">
                    <a:lumMod val="50000"/>
                  </a:schemeClr>
                </a:solidFill>
                <a:latin typeface="文鼎DC陈森田MORITAD_B" panose="040B0800000000000000" pitchFamily="82" charset="-122"/>
                <a:ea typeface="文鼎DC陈森田MORITAD_B" panose="040B0800000000000000" pitchFamily="82" charset="-122"/>
                <a:cs typeface="+mn-ea"/>
                <a:sym typeface="华文新魏" panose="02010800040101010101" pitchFamily="2" charset="-122"/>
              </a:rPr>
              <a:t>美育是自由的，宗教是强制的，</a:t>
            </a:r>
          </a:p>
          <a:p>
            <a:pPr algn="just">
              <a:lnSpc>
                <a:spcPct val="150000"/>
              </a:lnSpc>
            </a:pPr>
            <a:endParaRPr lang="zh-CN" altLang="en-US" sz="4000" spc="300" dirty="0">
              <a:solidFill>
                <a:schemeClr val="accent4">
                  <a:lumMod val="50000"/>
                </a:schemeClr>
              </a:solidFill>
              <a:latin typeface="文鼎DC陈森田MORITAD_B" panose="040B0800000000000000" pitchFamily="82" charset="-122"/>
              <a:ea typeface="文鼎DC陈森田MORITAD_B" panose="040B0800000000000000" pitchFamily="82" charset="-122"/>
              <a:cs typeface="+mn-ea"/>
              <a:sym typeface="华文新魏" panose="02010800040101010101" pitchFamily="2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4000" spc="300" dirty="0">
                <a:solidFill>
                  <a:schemeClr val="accent4">
                    <a:lumMod val="50000"/>
                  </a:schemeClr>
                </a:solidFill>
                <a:latin typeface="文鼎DC陈森田MORITAD_B" panose="040B0800000000000000" pitchFamily="82" charset="-122"/>
                <a:ea typeface="文鼎DC陈森田MORITAD_B" panose="040B0800000000000000" pitchFamily="82" charset="-122"/>
                <a:cs typeface="+mn-ea"/>
                <a:sym typeface="华文新魏" panose="02010800040101010101" pitchFamily="2" charset="-122"/>
              </a:rPr>
              <a:t>美育是进步的，宗教是保守的，</a:t>
            </a:r>
          </a:p>
          <a:p>
            <a:pPr algn="just">
              <a:lnSpc>
                <a:spcPct val="150000"/>
              </a:lnSpc>
            </a:pPr>
            <a:endParaRPr lang="zh-CN" altLang="en-US" sz="4000" spc="300" dirty="0">
              <a:solidFill>
                <a:schemeClr val="accent4">
                  <a:lumMod val="50000"/>
                </a:schemeClr>
              </a:solidFill>
              <a:latin typeface="文鼎DC陈森田MORITAD_B" panose="040B0800000000000000" pitchFamily="82" charset="-122"/>
              <a:ea typeface="文鼎DC陈森田MORITAD_B" panose="040B0800000000000000" pitchFamily="82" charset="-122"/>
              <a:cs typeface="+mn-ea"/>
              <a:sym typeface="华文新魏" panose="02010800040101010101" pitchFamily="2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4000" spc="300" dirty="0">
                <a:solidFill>
                  <a:schemeClr val="accent4">
                    <a:lumMod val="50000"/>
                  </a:schemeClr>
                </a:solidFill>
                <a:latin typeface="文鼎DC陈森田MORITAD_B" panose="040B0800000000000000" pitchFamily="82" charset="-122"/>
                <a:ea typeface="文鼎DC陈森田MORITAD_B" panose="040B0800000000000000" pitchFamily="82" charset="-122"/>
                <a:cs typeface="+mn-ea"/>
                <a:sym typeface="华文新魏" panose="02010800040101010101" pitchFamily="2" charset="-122"/>
              </a:rPr>
              <a:t>美育是普及的，宗教是有界的。</a:t>
            </a:r>
          </a:p>
        </p:txBody>
      </p:sp>
      <p:pic>
        <p:nvPicPr>
          <p:cNvPr id="28" name="图片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4657" y="38957"/>
            <a:ext cx="3601185" cy="5051408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5" grpId="0" animBg="1"/>
      <p:bldP spid="2" grpId="0" animBg="1"/>
      <p:bldP spid="17" grpId="0" animBg="1"/>
      <p:bldP spid="2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矩形 5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4CC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新魏" panose="02010800040101010101" pitchFamily="2" charset="-122"/>
              <a:ea typeface="华文新魏" panose="02010800040101010101" pitchFamily="2" charset="-122"/>
              <a:sym typeface="华文新魏" panose="02010800040101010101" pitchFamily="2" charset="-122"/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328244" y="576591"/>
            <a:ext cx="593467" cy="490090"/>
          </a:xfrm>
          <a:prstGeom prst="rect">
            <a:avLst/>
          </a:prstGeom>
          <a:solidFill>
            <a:srgbClr val="2C3F46"/>
          </a:solidFill>
          <a:ln>
            <a:solidFill>
              <a:srgbClr val="2C3F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新魏" panose="02010800040101010101" pitchFamily="2" charset="-122"/>
              <a:ea typeface="华文新魏" panose="02010800040101010101" pitchFamily="2" charset="-122"/>
              <a:sym typeface="华文新魏" panose="02010800040101010101" pitchFamily="2" charset="-122"/>
            </a:endParaRPr>
          </a:p>
        </p:txBody>
      </p:sp>
      <p:sp>
        <p:nvSpPr>
          <p:cNvPr id="55" name="图文框 54"/>
          <p:cNvSpPr/>
          <p:nvPr/>
        </p:nvSpPr>
        <p:spPr>
          <a:xfrm>
            <a:off x="921713" y="1066681"/>
            <a:ext cx="3946122" cy="5047365"/>
          </a:xfrm>
          <a:prstGeom prst="frame">
            <a:avLst>
              <a:gd name="adj1" fmla="val 3482"/>
            </a:avLst>
          </a:prstGeom>
          <a:solidFill>
            <a:srgbClr val="2C3F46"/>
          </a:solidFill>
          <a:ln>
            <a:noFill/>
          </a:ln>
          <a:effectLst>
            <a:outerShdw blurRad="63500" dist="50800" dir="2052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华文新魏" panose="02010800040101010101" pitchFamily="2" charset="-122"/>
              <a:ea typeface="华文新魏" panose="02010800040101010101" pitchFamily="2" charset="-122"/>
              <a:sym typeface="华文新魏" panose="02010800040101010101" pitchFamily="2" charset="-122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70686" y="1012494"/>
            <a:ext cx="5717116" cy="4215063"/>
          </a:xfrm>
          <a:prstGeom prst="rect">
            <a:avLst/>
          </a:prstGeom>
        </p:spPr>
      </p:pic>
      <p:sp>
        <p:nvSpPr>
          <p:cNvPr id="63" name="文本框 62"/>
          <p:cNvSpPr txBox="1"/>
          <p:nvPr/>
        </p:nvSpPr>
        <p:spPr>
          <a:xfrm>
            <a:off x="9723223" y="660696"/>
            <a:ext cx="2340983" cy="5201424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zh-CN" altLang="en-US" sz="16600" b="1" dirty="0">
                <a:solidFill>
                  <a:srgbClr val="9D2932">
                    <a:alpha val="40000"/>
                  </a:srgbClr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华文新魏" panose="02010800040101010101" pitchFamily="2" charset="-122"/>
              </a:rPr>
              <a:t>美育</a:t>
            </a:r>
          </a:p>
        </p:txBody>
      </p:sp>
      <p:sp>
        <p:nvSpPr>
          <p:cNvPr id="64" name="矩形 63"/>
          <p:cNvSpPr/>
          <p:nvPr/>
        </p:nvSpPr>
        <p:spPr>
          <a:xfrm>
            <a:off x="4867835" y="6105516"/>
            <a:ext cx="593467" cy="490090"/>
          </a:xfrm>
          <a:prstGeom prst="rect">
            <a:avLst/>
          </a:prstGeom>
          <a:solidFill>
            <a:srgbClr val="2C3F46"/>
          </a:solidFill>
          <a:ln>
            <a:solidFill>
              <a:srgbClr val="2C3F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新魏" panose="02010800040101010101" pitchFamily="2" charset="-122"/>
              <a:ea typeface="华文新魏" panose="02010800040101010101" pitchFamily="2" charset="-122"/>
              <a:sym typeface="华文新魏" panose="02010800040101010101" pitchFamily="2" charset="-122"/>
            </a:endParaRPr>
          </a:p>
        </p:txBody>
      </p:sp>
      <p:sp>
        <p:nvSpPr>
          <p:cNvPr id="65" name="文本框 64"/>
          <p:cNvSpPr txBox="1"/>
          <p:nvPr/>
        </p:nvSpPr>
        <p:spPr>
          <a:xfrm>
            <a:off x="5485565" y="2156267"/>
            <a:ext cx="3139321" cy="394924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spc="300" dirty="0">
                <a:latin typeface="华文新魏" panose="02010800040101010101" pitchFamily="2" charset="-122"/>
                <a:ea typeface="华文新魏" panose="02010800040101010101" pitchFamily="2" charset="-122"/>
                <a:cs typeface="+mn-ea"/>
                <a:sym typeface="华文新魏" panose="02010800040101010101" pitchFamily="2" charset="-122"/>
              </a:rPr>
              <a:t>纯粹之美育，所以陶养吾人之感情，使有高尚纯洁之习惯，而使人我之见、利已损人之思念，以渐消沮者也。盖以美为普遍性，决无人我差别之见能参入其中。食物之入我口者，不能兼果他人之腹；衣服之在我身者，不能兼供他人之温，以其非普遍性也。</a:t>
            </a:r>
          </a:p>
        </p:txBody>
      </p:sp>
      <p:sp>
        <p:nvSpPr>
          <p:cNvPr id="66" name="文本框 65"/>
          <p:cNvSpPr txBox="1"/>
          <p:nvPr/>
        </p:nvSpPr>
        <p:spPr>
          <a:xfrm>
            <a:off x="8592268" y="1810286"/>
            <a:ext cx="615553" cy="290224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800" dirty="0">
                <a:latin typeface="华文新魏" panose="02010800040101010101" pitchFamily="2" charset="-122"/>
                <a:ea typeface="华文新魏" panose="02010800040101010101" pitchFamily="2" charset="-122"/>
                <a:sym typeface="华文新魏" panose="02010800040101010101" pitchFamily="2" charset="-122"/>
              </a:rPr>
              <a:t>美育何以代宗教</a:t>
            </a:r>
          </a:p>
        </p:txBody>
      </p:sp>
      <p:sp>
        <p:nvSpPr>
          <p:cNvPr id="67" name="矩形 66"/>
          <p:cNvSpPr/>
          <p:nvPr/>
        </p:nvSpPr>
        <p:spPr>
          <a:xfrm>
            <a:off x="8779022" y="1394770"/>
            <a:ext cx="242047" cy="242047"/>
          </a:xfrm>
          <a:prstGeom prst="rect">
            <a:avLst/>
          </a:prstGeom>
          <a:solidFill>
            <a:srgbClr val="9D29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新魏" panose="02010800040101010101" pitchFamily="2" charset="-122"/>
              <a:ea typeface="华文新魏" panose="02010800040101010101" pitchFamily="2" charset="-122"/>
              <a:sym typeface="华文新魏" panose="02010800040101010101" pitchFamily="2" charset="-122"/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7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55" grpId="0" animBg="1"/>
      <p:bldP spid="63" grpId="0"/>
      <p:bldP spid="64" grpId="0" animBg="1"/>
      <p:bldP spid="65" grpId="0"/>
      <p:bldP spid="66" grpId="0"/>
      <p:bldP spid="6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/>
          <p:cNvSpPr/>
          <p:nvPr/>
        </p:nvSpPr>
        <p:spPr>
          <a:xfrm>
            <a:off x="8179626" y="1455938"/>
            <a:ext cx="218284" cy="4998598"/>
          </a:xfrm>
          <a:prstGeom prst="rect">
            <a:avLst/>
          </a:prstGeom>
          <a:solidFill>
            <a:srgbClr val="8C43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latin typeface="华文新魏" panose="02010800040101010101" pitchFamily="2" charset="-122"/>
              <a:ea typeface="华文新魏" panose="02010800040101010101" pitchFamily="2" charset="-122"/>
              <a:sym typeface="华文新魏" panose="02010800040101010101" pitchFamily="2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0" y="0"/>
            <a:ext cx="4208929" cy="6858000"/>
          </a:xfrm>
          <a:prstGeom prst="rect">
            <a:avLst/>
          </a:prstGeom>
          <a:solidFill>
            <a:srgbClr val="D4CC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新魏" panose="02010800040101010101" pitchFamily="2" charset="-122"/>
              <a:ea typeface="华文新魏" panose="02010800040101010101" pitchFamily="2" charset="-122"/>
              <a:sym typeface="华文新魏" panose="02010800040101010101" pitchFamily="2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55" y="-524436"/>
            <a:ext cx="3529669" cy="7382435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4225220" y="318342"/>
            <a:ext cx="2646878" cy="543438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zh-CN" altLang="en-US" sz="8000" b="1" dirty="0">
                <a:solidFill>
                  <a:srgbClr val="8C4356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华文新魏" panose="02010800040101010101" pitchFamily="2" charset="-122"/>
              </a:rPr>
              <a:t>美育如何代宗教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7077932" y="1455938"/>
            <a:ext cx="1292662" cy="5078313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华文新魏" panose="02010800040101010101" pitchFamily="2" charset="-122"/>
              </a:rPr>
              <a:t>且美之批评，虽间亦因人而异，然不曰是于我为美，而曰是为美，是亦以普遍性为标准之一证也。美以普遍性之故，不复有人我之关系，遂亦不能有利害之关系。</a:t>
            </a: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 rotWithShape="1">
          <a:blip r:embed="rId4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49899" b="50108"/>
          <a:stretch>
            <a:fillRect/>
          </a:stretch>
        </p:blipFill>
        <p:spPr>
          <a:xfrm>
            <a:off x="8763000" y="3436334"/>
            <a:ext cx="3435927" cy="3421666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0" grpId="0"/>
      <p:bldP spid="2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" y="0"/>
            <a:ext cx="9931088" cy="6858000"/>
          </a:xfrm>
          <a:prstGeom prst="rect">
            <a:avLst/>
          </a:prstGeom>
          <a:solidFill>
            <a:srgbClr val="D4CC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新魏" panose="02010800040101010101" pitchFamily="2" charset="-122"/>
              <a:ea typeface="华文新魏" panose="02010800040101010101" pitchFamily="2" charset="-122"/>
              <a:sym typeface="华文新魏" panose="02010800040101010101" pitchFamily="2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725769" y="-1"/>
            <a:ext cx="886408" cy="2760955"/>
          </a:xfrm>
          <a:prstGeom prst="rect">
            <a:avLst/>
          </a:prstGeom>
          <a:solidFill>
            <a:srgbClr val="8C43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latin typeface="华文新魏" panose="02010800040101010101" pitchFamily="2" charset="-122"/>
                <a:ea typeface="华文新魏" panose="02010800040101010101" pitchFamily="2" charset="-122"/>
                <a:sym typeface="华文新魏" panose="02010800040101010101" pitchFamily="2" charset="-122"/>
              </a:rPr>
              <a:t>以美育代宗教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9851016" y="474624"/>
            <a:ext cx="2340983" cy="5201424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zh-CN" altLang="en-US" sz="16600" b="1" dirty="0">
                <a:solidFill>
                  <a:srgbClr val="8C4356">
                    <a:alpha val="40000"/>
                  </a:srgbClr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华文新魏" panose="02010800040101010101" pitchFamily="2" charset="-122"/>
              </a:rPr>
              <a:t>美育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2293440" y="0"/>
            <a:ext cx="646708" cy="6858000"/>
            <a:chOff x="2293440" y="0"/>
            <a:chExt cx="646708" cy="6858000"/>
          </a:xfrm>
        </p:grpSpPr>
        <p:sp>
          <p:nvSpPr>
            <p:cNvPr id="5" name="矩形 4"/>
            <p:cNvSpPr/>
            <p:nvPr/>
          </p:nvSpPr>
          <p:spPr>
            <a:xfrm>
              <a:off x="2293440" y="2025748"/>
              <a:ext cx="646708" cy="4832252"/>
            </a:xfrm>
            <a:prstGeom prst="rect">
              <a:avLst/>
            </a:prstGeom>
            <a:solidFill>
              <a:srgbClr val="8C43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800" dirty="0">
                  <a:latin typeface="华文新魏" panose="02010800040101010101" pitchFamily="2" charset="-122"/>
                  <a:ea typeface="华文新魏" panose="02010800040101010101" pitchFamily="2" charset="-122"/>
                  <a:sym typeface="华文新魏" panose="02010800040101010101" pitchFamily="2" charset="-122"/>
                </a:rPr>
                <a:t>家庭教育</a:t>
              </a:r>
              <a:endParaRPr lang="en-US" altLang="zh-CN" sz="2800" dirty="0">
                <a:latin typeface="华文新魏" panose="02010800040101010101" pitchFamily="2" charset="-122"/>
                <a:ea typeface="华文新魏" panose="02010800040101010101" pitchFamily="2" charset="-122"/>
                <a:sym typeface="华文新魏" panose="02010800040101010101" pitchFamily="2" charset="-122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2297833" y="0"/>
              <a:ext cx="45719" cy="2025748"/>
            </a:xfrm>
            <a:prstGeom prst="rect">
              <a:avLst/>
            </a:prstGeom>
            <a:solidFill>
              <a:srgbClr val="8C43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新魏" panose="02010800040101010101" pitchFamily="2" charset="-122"/>
                <a:ea typeface="华文新魏" panose="02010800040101010101" pitchFamily="2" charset="-122"/>
                <a:sym typeface="华文新魏" panose="02010800040101010101" pitchFamily="2" charset="-122"/>
              </a:endParaRPr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3047476" y="1285321"/>
            <a:ext cx="1661993" cy="546996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spc="300" dirty="0">
                <a:latin typeface="华文新魏" panose="02010800040101010101" pitchFamily="2" charset="-122"/>
                <a:ea typeface="华文新魏" panose="02010800040101010101" pitchFamily="2" charset="-122"/>
                <a:cs typeface="+mn-ea"/>
                <a:sym typeface="华文新魏" panose="02010800040101010101" pitchFamily="2" charset="-122"/>
              </a:rPr>
              <a:t>我们要作彻底的教育，就要着眼最早的一步。虽不能溢出范围，推到优生学；但至少也要从胎教起点。我从不信家庭有完美教育的可能性，照我的理想，要从公立的胎教院与育婴院着手。</a:t>
            </a:r>
            <a:endParaRPr lang="en-US" altLang="zh-CN" sz="1600" spc="300" dirty="0">
              <a:latin typeface="华文新魏" panose="02010800040101010101" pitchFamily="2" charset="-122"/>
              <a:ea typeface="华文新魏" panose="02010800040101010101" pitchFamily="2" charset="-122"/>
              <a:cs typeface="+mn-ea"/>
              <a:sym typeface="华文新魏" panose="02010800040101010101" pitchFamily="2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4922852" y="0"/>
            <a:ext cx="646708" cy="6858000"/>
            <a:chOff x="2293440" y="0"/>
            <a:chExt cx="646708" cy="6858000"/>
          </a:xfrm>
        </p:grpSpPr>
        <p:sp>
          <p:nvSpPr>
            <p:cNvPr id="10" name="矩形 9"/>
            <p:cNvSpPr/>
            <p:nvPr/>
          </p:nvSpPr>
          <p:spPr>
            <a:xfrm>
              <a:off x="2293440" y="2025748"/>
              <a:ext cx="646708" cy="4832252"/>
            </a:xfrm>
            <a:prstGeom prst="rect">
              <a:avLst/>
            </a:prstGeom>
            <a:solidFill>
              <a:srgbClr val="8C43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800" dirty="0">
                  <a:latin typeface="华文新魏" panose="02010800040101010101" pitchFamily="2" charset="-122"/>
                  <a:ea typeface="华文新魏" panose="02010800040101010101" pitchFamily="2" charset="-122"/>
                  <a:sym typeface="华文新魏" panose="02010800040101010101" pitchFamily="2" charset="-122"/>
                </a:rPr>
                <a:t>学校教育</a:t>
              </a:r>
              <a:endParaRPr lang="en-US" altLang="zh-CN" sz="2800" dirty="0">
                <a:latin typeface="华文新魏" panose="02010800040101010101" pitchFamily="2" charset="-122"/>
                <a:ea typeface="华文新魏" panose="02010800040101010101" pitchFamily="2" charset="-122"/>
                <a:sym typeface="华文新魏" panose="02010800040101010101" pitchFamily="2" charset="-122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2297833" y="0"/>
              <a:ext cx="45719" cy="2025748"/>
            </a:xfrm>
            <a:prstGeom prst="rect">
              <a:avLst/>
            </a:prstGeom>
            <a:solidFill>
              <a:srgbClr val="8C43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新魏" panose="02010800040101010101" pitchFamily="2" charset="-122"/>
                <a:ea typeface="华文新魏" panose="02010800040101010101" pitchFamily="2" charset="-122"/>
                <a:sym typeface="华文新魏" panose="02010800040101010101" pitchFamily="2" charset="-122"/>
              </a:endParaRPr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5936232" y="1388031"/>
            <a:ext cx="553998" cy="546996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spc="300" dirty="0">
                <a:latin typeface="华文新魏" panose="02010800040101010101" pitchFamily="2" charset="-122"/>
                <a:ea typeface="华文新魏" panose="02010800040101010101" pitchFamily="2" charset="-122"/>
                <a:cs typeface="+mn-ea"/>
                <a:sym typeface="华文新魏" panose="02010800040101010101" pitchFamily="2" charset="-122"/>
              </a:rPr>
              <a:t>美育的基础，立在学校。</a:t>
            </a:r>
            <a:endParaRPr lang="en-US" altLang="zh-CN" sz="1600" spc="300" dirty="0">
              <a:latin typeface="华文新魏" panose="02010800040101010101" pitchFamily="2" charset="-122"/>
              <a:ea typeface="华文新魏" panose="02010800040101010101" pitchFamily="2" charset="-122"/>
              <a:cs typeface="+mn-ea"/>
              <a:sym typeface="华文新魏" panose="02010800040101010101" pitchFamily="2" charset="-122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7625233" y="0"/>
            <a:ext cx="646708" cy="6858000"/>
            <a:chOff x="2293440" y="0"/>
            <a:chExt cx="646708" cy="6858000"/>
          </a:xfrm>
        </p:grpSpPr>
        <p:sp>
          <p:nvSpPr>
            <p:cNvPr id="14" name="矩形 13"/>
            <p:cNvSpPr/>
            <p:nvPr/>
          </p:nvSpPr>
          <p:spPr>
            <a:xfrm>
              <a:off x="2293440" y="2025748"/>
              <a:ext cx="646708" cy="4832252"/>
            </a:xfrm>
            <a:prstGeom prst="rect">
              <a:avLst/>
            </a:prstGeom>
            <a:solidFill>
              <a:srgbClr val="8C43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800" dirty="0">
                  <a:latin typeface="华文新魏" panose="02010800040101010101" pitchFamily="2" charset="-122"/>
                  <a:ea typeface="华文新魏" panose="02010800040101010101" pitchFamily="2" charset="-122"/>
                  <a:sym typeface="华文新魏" panose="02010800040101010101" pitchFamily="2" charset="-122"/>
                </a:rPr>
                <a:t>社会教育</a:t>
              </a:r>
              <a:endParaRPr lang="en-US" altLang="zh-CN" sz="2800" dirty="0">
                <a:latin typeface="华文新魏" panose="02010800040101010101" pitchFamily="2" charset="-122"/>
                <a:ea typeface="华文新魏" panose="02010800040101010101" pitchFamily="2" charset="-122"/>
                <a:sym typeface="华文新魏" panose="02010800040101010101" pitchFamily="2" charset="-122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2297833" y="0"/>
              <a:ext cx="45719" cy="2025748"/>
            </a:xfrm>
            <a:prstGeom prst="rect">
              <a:avLst/>
            </a:prstGeom>
            <a:solidFill>
              <a:srgbClr val="8C43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新魏" panose="02010800040101010101" pitchFamily="2" charset="-122"/>
                <a:ea typeface="华文新魏" panose="02010800040101010101" pitchFamily="2" charset="-122"/>
                <a:sym typeface="华文新魏" panose="02010800040101010101" pitchFamily="2" charset="-122"/>
              </a:endParaRPr>
            </a:p>
          </p:txBody>
        </p:sp>
      </p:grpSp>
      <p:sp>
        <p:nvSpPr>
          <p:cNvPr id="16" name="文本框 15"/>
          <p:cNvSpPr txBox="1"/>
          <p:nvPr/>
        </p:nvSpPr>
        <p:spPr>
          <a:xfrm>
            <a:off x="8654445" y="1388031"/>
            <a:ext cx="923330" cy="546996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spc="300" dirty="0">
                <a:latin typeface="华文新魏" panose="02010800040101010101" pitchFamily="2" charset="-122"/>
                <a:ea typeface="华文新魏" panose="02010800040101010101" pitchFamily="2" charset="-122"/>
                <a:cs typeface="+mn-ea"/>
                <a:sym typeface="华文新魏" panose="02010800040101010101" pitchFamily="2" charset="-122"/>
              </a:rPr>
              <a:t>美育的基础，立在学校；而美育的推行，归宿于都市的美化。</a:t>
            </a:r>
            <a:endParaRPr lang="en-US" altLang="zh-CN" sz="1600" spc="300" dirty="0">
              <a:latin typeface="华文新魏" panose="02010800040101010101" pitchFamily="2" charset="-122"/>
              <a:ea typeface="华文新魏" panose="02010800040101010101" pitchFamily="2" charset="-122"/>
              <a:cs typeface="+mn-ea"/>
              <a:sym typeface="华文新魏" panose="02010800040101010101" pitchFamily="2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500635" y="2830830"/>
            <a:ext cx="1336675" cy="413194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500" spc="300" dirty="0">
                <a:solidFill>
                  <a:srgbClr val="C93756"/>
                </a:solidFill>
                <a:latin typeface="文鼎DC陈森田MORITAD_B" panose="040B0800000000000000" pitchFamily="82" charset="-122"/>
                <a:ea typeface="文鼎DC陈森田MORITAD_B" panose="040B0800000000000000" pitchFamily="82" charset="-122"/>
                <a:cs typeface="+mn-ea"/>
                <a:sym typeface="华文新魏" panose="02010800040101010101" pitchFamily="2" charset="-122"/>
              </a:rPr>
              <a:t>《</a:t>
            </a:r>
            <a:r>
              <a:rPr lang="zh-CN" altLang="en-US" sz="2500" spc="300" dirty="0">
                <a:solidFill>
                  <a:srgbClr val="C93756"/>
                </a:solidFill>
                <a:latin typeface="文鼎DC陈森田MORITAD_B" panose="040B0800000000000000" pitchFamily="82" charset="-122"/>
                <a:ea typeface="文鼎DC陈森田MORITAD_B" panose="040B0800000000000000" pitchFamily="82" charset="-122"/>
                <a:cs typeface="+mn-ea"/>
                <a:sym typeface="华文新魏" panose="02010800040101010101" pitchFamily="2" charset="-122"/>
              </a:rPr>
              <a:t>美育实施的方法</a:t>
            </a:r>
            <a:r>
              <a:rPr lang="en-US" altLang="zh-CN" sz="2500" spc="300" dirty="0">
                <a:solidFill>
                  <a:srgbClr val="C93756"/>
                </a:solidFill>
                <a:latin typeface="文鼎DC陈森田MORITAD_B" panose="040B0800000000000000" pitchFamily="82" charset="-122"/>
                <a:ea typeface="文鼎DC陈森田MORITAD_B" panose="040B0800000000000000" pitchFamily="82" charset="-122"/>
                <a:cs typeface="+mn-ea"/>
                <a:sym typeface="华文新魏" panose="02010800040101010101" pitchFamily="2" charset="-122"/>
              </a:rPr>
              <a:t>》</a:t>
            </a:r>
          </a:p>
          <a:p>
            <a:pPr>
              <a:lnSpc>
                <a:spcPct val="150000"/>
              </a:lnSpc>
            </a:pPr>
            <a:r>
              <a:rPr lang="en-US" altLang="zh-CN" sz="2500" spc="300" dirty="0">
                <a:solidFill>
                  <a:srgbClr val="C93756"/>
                </a:solidFill>
                <a:latin typeface="文鼎DC陈森田MORITAD_B" panose="040B0800000000000000" pitchFamily="82" charset="-122"/>
                <a:ea typeface="文鼎DC陈森田MORITAD_B" panose="040B0800000000000000" pitchFamily="82" charset="-122"/>
                <a:cs typeface="+mn-ea"/>
                <a:sym typeface="华文新魏" panose="02010800040101010101" pitchFamily="2" charset="-122"/>
              </a:rPr>
              <a:t>《</a:t>
            </a:r>
            <a:r>
              <a:rPr lang="zh-CN" altLang="en-US" sz="2500" spc="300" dirty="0">
                <a:solidFill>
                  <a:srgbClr val="C93756"/>
                </a:solidFill>
                <a:latin typeface="文鼎DC陈森田MORITAD_B" panose="040B0800000000000000" pitchFamily="82" charset="-122"/>
                <a:ea typeface="文鼎DC陈森田MORITAD_B" panose="040B0800000000000000" pitchFamily="82" charset="-122"/>
                <a:cs typeface="+mn-ea"/>
                <a:sym typeface="华文新魏" panose="02010800040101010101" pitchFamily="2" charset="-122"/>
              </a:rPr>
              <a:t>二十五年来中国之美育</a:t>
            </a:r>
            <a:r>
              <a:rPr lang="en-US" altLang="zh-CN" sz="2500" spc="300" dirty="0">
                <a:solidFill>
                  <a:srgbClr val="C93756"/>
                </a:solidFill>
                <a:latin typeface="文鼎DC陈森田MORITAD_B" panose="040B0800000000000000" pitchFamily="82" charset="-122"/>
                <a:ea typeface="文鼎DC陈森田MORITAD_B" panose="040B0800000000000000" pitchFamily="82" charset="-122"/>
                <a:cs typeface="+mn-ea"/>
                <a:sym typeface="华文新魏" panose="02010800040101010101" pitchFamily="2" charset="-122"/>
              </a:rPr>
              <a:t>》</a:t>
            </a: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8" grpId="0"/>
      <p:bldP spid="12" grpId="0"/>
      <p:bldP spid="16" grpId="0"/>
      <p:bldP spid="1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4" b="12359"/>
          <a:stretch>
            <a:fillRect/>
          </a:stretch>
        </p:blipFill>
        <p:spPr>
          <a:xfrm>
            <a:off x="1520011" y="1"/>
            <a:ext cx="9151977" cy="685800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9735671" y="-315489"/>
            <a:ext cx="2340983" cy="775596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zh-CN" altLang="en-US" sz="16600" b="1" dirty="0">
                <a:solidFill>
                  <a:srgbClr val="8C4356">
                    <a:alpha val="40000"/>
                  </a:srgbClr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华文新魏" panose="02010800040101010101" pitchFamily="2" charset="-122"/>
              </a:rPr>
              <a:t>绛紫色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01953" y="-1"/>
            <a:ext cx="4843927" cy="6871447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4282511" y="1075250"/>
            <a:ext cx="36552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rgbClr val="8C4356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华文新魏" panose="02010800040101010101" pitchFamily="2" charset="-122"/>
              </a:rPr>
              <a:t>【                        】</a:t>
            </a:r>
            <a:endParaRPr lang="zh-CN" altLang="en-US" sz="3200" dirty="0">
              <a:solidFill>
                <a:srgbClr val="8C4356"/>
              </a:solidFill>
              <a:latin typeface="华文新魏" panose="02010800040101010101" pitchFamily="2" charset="-122"/>
              <a:ea typeface="华文新魏" panose="02010800040101010101" pitchFamily="2" charset="-122"/>
              <a:sym typeface="华文新魏" panose="02010800040101010101" pitchFamily="2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268372" y="1075755"/>
            <a:ext cx="36552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latin typeface="华文新魏" panose="02010800040101010101" pitchFamily="2" charset="-122"/>
                <a:ea typeface="华文新魏" panose="02010800040101010101" pitchFamily="2" charset="-122"/>
                <a:sym typeface="华文新魏" panose="02010800040101010101" pitchFamily="2" charset="-122"/>
              </a:rPr>
              <a:t>家庭美育</a:t>
            </a:r>
          </a:p>
        </p:txBody>
      </p:sp>
      <p:sp>
        <p:nvSpPr>
          <p:cNvPr id="8" name="椭圆 7"/>
          <p:cNvSpPr/>
          <p:nvPr/>
        </p:nvSpPr>
        <p:spPr>
          <a:xfrm>
            <a:off x="5947047" y="5749982"/>
            <a:ext cx="298044" cy="298044"/>
          </a:xfrm>
          <a:prstGeom prst="ellipse">
            <a:avLst/>
          </a:prstGeom>
          <a:solidFill>
            <a:srgbClr val="8C43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新魏" panose="02010800040101010101" pitchFamily="2" charset="-122"/>
              <a:ea typeface="华文新魏" panose="02010800040101010101" pitchFamily="2" charset="-122"/>
              <a:sym typeface="华文新魏" panose="02010800040101010101" pitchFamily="2" charset="-122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5975183" y="6161648"/>
            <a:ext cx="255965" cy="255965"/>
          </a:xfrm>
          <a:prstGeom prst="ellipse">
            <a:avLst/>
          </a:prstGeom>
          <a:solidFill>
            <a:srgbClr val="8C43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新魏" panose="02010800040101010101" pitchFamily="2" charset="-122"/>
              <a:ea typeface="华文新魏" panose="02010800040101010101" pitchFamily="2" charset="-122"/>
              <a:sym typeface="华文新魏" panose="02010800040101010101" pitchFamily="2" charset="-122"/>
            </a:endParaRPr>
          </a:p>
        </p:txBody>
      </p:sp>
      <p:pic>
        <p:nvPicPr>
          <p:cNvPr id="2052" name="Picture 4" descr="查看源图像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66"/>
          <a:stretch>
            <a:fillRect/>
          </a:stretch>
        </p:blipFill>
        <p:spPr bwMode="auto">
          <a:xfrm>
            <a:off x="4514950" y="1907359"/>
            <a:ext cx="3162099" cy="3671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3" grpId="0"/>
      <p:bldP spid="1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4" r="5167" b="12359"/>
          <a:stretch>
            <a:fillRect/>
          </a:stretch>
        </p:blipFill>
        <p:spPr>
          <a:xfrm>
            <a:off x="3310128" y="1"/>
            <a:ext cx="8886562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74103" y="637383"/>
            <a:ext cx="2340983" cy="5201424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zh-CN" altLang="en-US" sz="16600" b="1" dirty="0">
                <a:solidFill>
                  <a:srgbClr val="8C4356">
                    <a:alpha val="40000"/>
                  </a:srgbClr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华文新魏" panose="02010800040101010101" pitchFamily="2" charset="-122"/>
              </a:rPr>
              <a:t>美育</a:t>
            </a: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30264" y="0"/>
            <a:ext cx="6476190" cy="6476190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6038000" y="828042"/>
            <a:ext cx="6559619" cy="46827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pc="300" dirty="0">
                <a:latin typeface="华文新魏" panose="02010800040101010101" pitchFamily="2" charset="-122"/>
                <a:ea typeface="华文新魏" panose="02010800040101010101" pitchFamily="2" charset="-122"/>
                <a:cs typeface="+mn-ea"/>
                <a:sym typeface="华文新魏" panose="02010800040101010101" pitchFamily="2" charset="-122"/>
              </a:rPr>
              <a:t>美育的基础，立在学校。</a:t>
            </a:r>
            <a:endParaRPr lang="en-US" altLang="zh-CN" spc="300" dirty="0">
              <a:latin typeface="华文新魏" panose="02010800040101010101" pitchFamily="2" charset="-122"/>
              <a:ea typeface="华文新魏" panose="02010800040101010101" pitchFamily="2" charset="-122"/>
              <a:cs typeface="+mn-ea"/>
              <a:sym typeface="华文新魏" panose="02010800040101010101" pitchFamily="2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5614912" y="375419"/>
            <a:ext cx="36552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latin typeface="华文新魏" panose="02010800040101010101" pitchFamily="2" charset="-122"/>
                <a:ea typeface="华文新魏" panose="02010800040101010101" pitchFamily="2" charset="-122"/>
                <a:sym typeface="华文新魏" panose="02010800040101010101" pitchFamily="2" charset="-122"/>
              </a:rPr>
              <a:t>学校美育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3853518" y="425896"/>
            <a:ext cx="71780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>
                <a:solidFill>
                  <a:srgbClr val="8C4356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华文新魏" panose="02010800040101010101" pitchFamily="2" charset="-122"/>
              </a:rPr>
              <a:t>【                        】</a:t>
            </a:r>
            <a:endParaRPr lang="zh-CN" altLang="en-US" sz="2400" dirty="0">
              <a:solidFill>
                <a:srgbClr val="8C4356"/>
              </a:solidFill>
              <a:latin typeface="华文新魏" panose="02010800040101010101" pitchFamily="2" charset="-122"/>
              <a:ea typeface="华文新魏" panose="02010800040101010101" pitchFamily="2" charset="-122"/>
              <a:sym typeface="华文新魏" panose="02010800040101010101" pitchFamily="2" charset="-122"/>
            </a:endParaRPr>
          </a:p>
        </p:txBody>
      </p:sp>
      <p:pic>
        <p:nvPicPr>
          <p:cNvPr id="3076" name="Picture 4" descr="查看源图像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6532" y="1657350"/>
            <a:ext cx="3678936" cy="2759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查看源图像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8000" y="1595733"/>
            <a:ext cx="4231228" cy="2820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查看源图像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6333" y="1595733"/>
            <a:ext cx="3817091" cy="2856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查看源图像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3599" y="3923070"/>
            <a:ext cx="3678936" cy="2509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查看源图像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4773" y="3756307"/>
            <a:ext cx="4888033" cy="2708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8" grpId="0"/>
      <p:bldP spid="1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5416062"/>
          </a:xfrm>
          <a:prstGeom prst="rect">
            <a:avLst/>
          </a:prstGeom>
          <a:solidFill>
            <a:srgbClr val="D4CC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新魏" panose="02010800040101010101" pitchFamily="2" charset="-122"/>
              <a:ea typeface="华文新魏" panose="02010800040101010101" pitchFamily="2" charset="-122"/>
              <a:sym typeface="华文新魏" panose="0201080004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5225" y="3429000"/>
            <a:ext cx="4676775" cy="3448049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-101644" y="-48400"/>
            <a:ext cx="2340983" cy="5201424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zh-CN" altLang="en-US" sz="16600" b="1" dirty="0">
                <a:solidFill>
                  <a:srgbClr val="8C4356">
                    <a:alpha val="40000"/>
                  </a:srgbClr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华文新魏" panose="02010800040101010101" pitchFamily="2" charset="-122"/>
              </a:rPr>
              <a:t>美育</a:t>
            </a:r>
          </a:p>
        </p:txBody>
      </p:sp>
      <p:sp>
        <p:nvSpPr>
          <p:cNvPr id="6" name="半闭框 5"/>
          <p:cNvSpPr/>
          <p:nvPr/>
        </p:nvSpPr>
        <p:spPr>
          <a:xfrm>
            <a:off x="2799471" y="422031"/>
            <a:ext cx="689317" cy="900332"/>
          </a:xfrm>
          <a:prstGeom prst="halfFrame">
            <a:avLst>
              <a:gd name="adj1" fmla="val 14966"/>
              <a:gd name="adj2" fmla="val 14966"/>
            </a:avLst>
          </a:prstGeom>
          <a:solidFill>
            <a:srgbClr val="8C43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华文新魏" panose="02010800040101010101" pitchFamily="2" charset="-122"/>
              <a:ea typeface="华文新魏" panose="02010800040101010101" pitchFamily="2" charset="-122"/>
              <a:sym typeface="华文新魏" panose="0201080004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144129" y="799143"/>
            <a:ext cx="36552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华文新魏" panose="02010800040101010101" pitchFamily="2" charset="-122"/>
                <a:ea typeface="华文新魏" panose="02010800040101010101" pitchFamily="2" charset="-122"/>
                <a:sym typeface="华文新魏" panose="02010800040101010101" pitchFamily="2" charset="-122"/>
              </a:rPr>
              <a:t>  社会美育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794829" y="826585"/>
            <a:ext cx="672039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>
                <a:solidFill>
                  <a:srgbClr val="8C4356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华文新魏" panose="02010800040101010101" pitchFamily="2" charset="-122"/>
              </a:rPr>
              <a:t>【                        】</a:t>
            </a:r>
            <a:endParaRPr lang="zh-CN" altLang="en-US" sz="2400" dirty="0">
              <a:solidFill>
                <a:srgbClr val="8C4356"/>
              </a:solidFill>
              <a:latin typeface="华文新魏" panose="02010800040101010101" pitchFamily="2" charset="-122"/>
              <a:ea typeface="华文新魏" panose="02010800040101010101" pitchFamily="2" charset="-122"/>
              <a:sym typeface="华文新魏" panose="02010800040101010101" pitchFamily="2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022847" y="1322363"/>
            <a:ext cx="6720396" cy="4682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800" spc="300" dirty="0">
                <a:latin typeface="华文新魏" panose="02010800040101010101" pitchFamily="2" charset="-122"/>
                <a:ea typeface="华文新魏" panose="02010800040101010101" pitchFamily="2" charset="-122"/>
                <a:cs typeface="+mn-ea"/>
                <a:sym typeface="华文新魏" panose="02010800040101010101" pitchFamily="2" charset="-122"/>
              </a:rPr>
              <a:t>美育的推行，归宿于都市的美化。</a:t>
            </a:r>
            <a:endParaRPr lang="en-US" altLang="zh-CN" sz="1800" spc="300" dirty="0">
              <a:latin typeface="华文新魏" panose="02010800040101010101" pitchFamily="2" charset="-122"/>
              <a:ea typeface="华文新魏" panose="02010800040101010101" pitchFamily="2" charset="-122"/>
              <a:cs typeface="+mn-ea"/>
              <a:sym typeface="华文新魏" panose="02010800040101010101" pitchFamily="2" charset="-122"/>
            </a:endParaRPr>
          </a:p>
        </p:txBody>
      </p:sp>
      <p:pic>
        <p:nvPicPr>
          <p:cNvPr id="4098" name="Picture 2" descr="查看源图像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0097" y="2006512"/>
            <a:ext cx="5570491" cy="3146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查看源图像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9950" y="332328"/>
            <a:ext cx="4448616" cy="2487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/>
          <p:cNvSpPr/>
          <p:nvPr/>
        </p:nvSpPr>
        <p:spPr>
          <a:xfrm>
            <a:off x="7513502" y="1645069"/>
            <a:ext cx="218284" cy="4733366"/>
          </a:xfrm>
          <a:prstGeom prst="rect">
            <a:avLst/>
          </a:prstGeom>
          <a:solidFill>
            <a:srgbClr val="026A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latin typeface="华文新魏" panose="02010800040101010101" pitchFamily="2" charset="-122"/>
              <a:ea typeface="华文新魏" panose="02010800040101010101" pitchFamily="2" charset="-122"/>
              <a:sym typeface="华文新魏" panose="02010800040101010101" pitchFamily="2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0" y="0"/>
            <a:ext cx="4208929" cy="6858000"/>
          </a:xfrm>
          <a:prstGeom prst="rect">
            <a:avLst/>
          </a:prstGeom>
          <a:solidFill>
            <a:srgbClr val="D4CC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新魏" panose="02010800040101010101" pitchFamily="2" charset="-122"/>
              <a:ea typeface="华文新魏" panose="02010800040101010101" pitchFamily="2" charset="-122"/>
              <a:sym typeface="华文新魏" panose="02010800040101010101" pitchFamily="2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55" y="-524436"/>
            <a:ext cx="3529669" cy="7382435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5456326" y="415996"/>
            <a:ext cx="1415772" cy="5078603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zh-CN" altLang="en-US" sz="8000" b="1" dirty="0">
                <a:solidFill>
                  <a:srgbClr val="026A75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华文新魏" panose="02010800040101010101" pitchFamily="2" charset="-122"/>
              </a:rPr>
              <a:t>美育价值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6743017" y="1645069"/>
            <a:ext cx="1015663" cy="490584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华文新魏" panose="02010800040101010101" pitchFamily="2" charset="-122"/>
              </a:rPr>
              <a:t>纯粹之美育，所以陶养吾人之感情，使有高尚纯洁之习惯，而使人我之见、利已损人之思念，以渐消沮者也</a:t>
            </a: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 rotWithShape="1">
          <a:blip r:embed="rId4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49899" b="50108"/>
          <a:stretch>
            <a:fillRect/>
          </a:stretch>
        </p:blipFill>
        <p:spPr>
          <a:xfrm>
            <a:off x="8763000" y="3436334"/>
            <a:ext cx="3435927" cy="3421666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0" grpId="0"/>
      <p:bldP spid="2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36" t="1448" r="14543" b="21112"/>
          <a:stretch>
            <a:fillRect/>
          </a:stretch>
        </p:blipFill>
        <p:spPr bwMode="auto">
          <a:xfrm flipH="1" flipV="1">
            <a:off x="0" y="0"/>
            <a:ext cx="12192000" cy="6858000"/>
          </a:xfrm>
          <a:prstGeom prst="rect">
            <a:avLst/>
          </a:prstGeom>
          <a:solidFill>
            <a:srgbClr val="2C3F4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文本框 2"/>
          <p:cNvSpPr txBox="1"/>
          <p:nvPr/>
        </p:nvSpPr>
        <p:spPr>
          <a:xfrm>
            <a:off x="9734571" y="828288"/>
            <a:ext cx="2340983" cy="5201424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zh-CN" altLang="en-US" sz="16600" b="1" dirty="0">
                <a:solidFill>
                  <a:srgbClr val="026A75">
                    <a:alpha val="40000"/>
                  </a:srgbClr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华文新魏" panose="02010800040101010101" pitchFamily="2" charset="-122"/>
              </a:rPr>
              <a:t>美育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5103436" y="499869"/>
            <a:ext cx="4247317" cy="585826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000" spc="300" dirty="0">
                <a:latin typeface="华文新魏" panose="02010800040101010101" pitchFamily="2" charset="-122"/>
                <a:ea typeface="华文新魏" panose="02010800040101010101" pitchFamily="2" charset="-122"/>
                <a:cs typeface="+mn-ea"/>
                <a:sym typeface="华文新魏" panose="02010800040101010101" pitchFamily="2" charset="-122"/>
              </a:rPr>
              <a:t>	</a:t>
            </a:r>
            <a:r>
              <a:rPr lang="zh-CN" altLang="en-US" sz="2000" spc="300" dirty="0">
                <a:latin typeface="华文新魏" panose="02010800040101010101" pitchFamily="2" charset="-122"/>
                <a:ea typeface="华文新魏" panose="02010800040101010101" pitchFamily="2" charset="-122"/>
                <a:cs typeface="+mn-ea"/>
                <a:sym typeface="华文新魏" panose="02010800040101010101" pitchFamily="2" charset="-122"/>
              </a:rPr>
              <a:t>美育者，应用美学之理论于教育，以陶养感情为目的者也。</a:t>
            </a:r>
            <a:endParaRPr lang="en-US" altLang="zh-CN" sz="2000" spc="300" dirty="0">
              <a:latin typeface="华文新魏" panose="02010800040101010101" pitchFamily="2" charset="-122"/>
              <a:ea typeface="华文新魏" panose="02010800040101010101" pitchFamily="2" charset="-122"/>
              <a:cs typeface="+mn-ea"/>
              <a:sym typeface="华文新魏" panose="02010800040101010101" pitchFamily="2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000" spc="300" dirty="0">
                <a:latin typeface="华文新魏" panose="02010800040101010101" pitchFamily="2" charset="-122"/>
                <a:ea typeface="华文新魏" panose="02010800040101010101" pitchFamily="2" charset="-122"/>
                <a:cs typeface="+mn-ea"/>
                <a:sym typeface="华文新魏" panose="02010800040101010101" pitchFamily="2" charset="-122"/>
              </a:rPr>
              <a:t>	</a:t>
            </a:r>
            <a:r>
              <a:rPr lang="zh-CN" altLang="en-US" sz="2000" spc="300" dirty="0">
                <a:latin typeface="华文新魏" panose="02010800040101010101" pitchFamily="2" charset="-122"/>
                <a:ea typeface="华文新魏" panose="02010800040101010101" pitchFamily="2" charset="-122"/>
                <a:cs typeface="+mn-ea"/>
                <a:sym typeface="华文新魏" panose="02010800040101010101" pitchFamily="2" charset="-122"/>
              </a:rPr>
              <a:t>美育者，与智育相辅而行，以图德育之完成者也。</a:t>
            </a:r>
            <a:endParaRPr lang="en-US" altLang="zh-CN" sz="2000" spc="300" dirty="0">
              <a:latin typeface="华文新魏" panose="02010800040101010101" pitchFamily="2" charset="-122"/>
              <a:ea typeface="华文新魏" panose="02010800040101010101" pitchFamily="2" charset="-122"/>
              <a:cs typeface="+mn-ea"/>
              <a:sym typeface="华文新魏" panose="02010800040101010101" pitchFamily="2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000" spc="300" dirty="0">
                <a:latin typeface="华文新魏" panose="02010800040101010101" pitchFamily="2" charset="-122"/>
                <a:ea typeface="华文新魏" panose="02010800040101010101" pitchFamily="2" charset="-122"/>
                <a:cs typeface="+mn-ea"/>
                <a:sym typeface="华文新魏" panose="02010800040101010101" pitchFamily="2" charset="-122"/>
              </a:rPr>
              <a:t>	</a:t>
            </a:r>
            <a:r>
              <a:rPr lang="zh-CN" altLang="en-US" sz="2000" spc="300" dirty="0">
                <a:latin typeface="华文新魏" panose="02010800040101010101" pitchFamily="2" charset="-122"/>
                <a:ea typeface="华文新魏" panose="02010800040101010101" pitchFamily="2" charset="-122"/>
                <a:cs typeface="+mn-ea"/>
                <a:sym typeface="华文新魏" panose="02010800040101010101" pitchFamily="2" charset="-122"/>
              </a:rPr>
              <a:t>殊不知有健全之身体，始有健全之精神</a:t>
            </a:r>
            <a:r>
              <a:rPr lang="en-US" altLang="zh-CN" sz="2000" spc="300" dirty="0">
                <a:latin typeface="华文新魏" panose="02010800040101010101" pitchFamily="2" charset="-122"/>
                <a:ea typeface="华文新魏" panose="02010800040101010101" pitchFamily="2" charset="-122"/>
                <a:cs typeface="+mn-ea"/>
                <a:sym typeface="华文新魏" panose="02010800040101010101" pitchFamily="2" charset="-122"/>
              </a:rPr>
              <a:t>;</a:t>
            </a:r>
            <a:r>
              <a:rPr lang="zh-CN" altLang="en-US" sz="2000" spc="300" dirty="0">
                <a:latin typeface="华文新魏" panose="02010800040101010101" pitchFamily="2" charset="-122"/>
                <a:ea typeface="华文新魏" panose="02010800040101010101" pitchFamily="2" charset="-122"/>
                <a:cs typeface="+mn-ea"/>
                <a:sym typeface="华文新魏" panose="02010800040101010101" pitchFamily="2" charset="-122"/>
              </a:rPr>
              <a:t>若身体柔弱，则思想精神何由发达</a:t>
            </a:r>
            <a:r>
              <a:rPr lang="en-US" altLang="zh-CN" sz="2000" spc="300" dirty="0">
                <a:latin typeface="华文新魏" panose="02010800040101010101" pitchFamily="2" charset="-122"/>
                <a:ea typeface="华文新魏" panose="02010800040101010101" pitchFamily="2" charset="-122"/>
                <a:cs typeface="+mn-ea"/>
                <a:sym typeface="华文新魏" panose="02010800040101010101" pitchFamily="2" charset="-122"/>
              </a:rPr>
              <a:t>?</a:t>
            </a:r>
            <a:r>
              <a:rPr lang="zh-CN" altLang="en-US" sz="2000" spc="300" dirty="0">
                <a:latin typeface="华文新魏" panose="02010800040101010101" pitchFamily="2" charset="-122"/>
                <a:ea typeface="华文新魏" panose="02010800040101010101" pitchFamily="2" charset="-122"/>
                <a:cs typeface="+mn-ea"/>
                <a:sym typeface="华文新魏" panose="02010800040101010101" pitchFamily="2" charset="-122"/>
              </a:rPr>
              <a:t>或曰，非困苦其身体，则精神不能自由。然所谓困苦者，乃锻炼之谓，非使之柔弱以自苦也。</a:t>
            </a:r>
            <a:endParaRPr lang="en-US" altLang="zh-CN" sz="2000" spc="300" dirty="0">
              <a:latin typeface="华文新魏" panose="02010800040101010101" pitchFamily="2" charset="-122"/>
              <a:ea typeface="华文新魏" panose="02010800040101010101" pitchFamily="2" charset="-122"/>
              <a:cs typeface="+mn-ea"/>
              <a:sym typeface="华文新魏" panose="02010800040101010101" pitchFamily="2" charset="-122"/>
            </a:endParaRPr>
          </a:p>
          <a:p>
            <a:pPr algn="just">
              <a:lnSpc>
                <a:spcPct val="150000"/>
              </a:lnSpc>
            </a:pPr>
            <a:endParaRPr lang="zh-CN" altLang="en-US" sz="1600" spc="300" dirty="0">
              <a:latin typeface="华文新魏" panose="02010800040101010101" pitchFamily="2" charset="-122"/>
              <a:ea typeface="华文新魏" panose="02010800040101010101" pitchFamily="2" charset="-122"/>
              <a:cs typeface="+mn-ea"/>
              <a:sym typeface="华文新魏" panose="02010800040101010101" pitchFamily="2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9220577" y="323220"/>
            <a:ext cx="615553" cy="1811783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800" dirty="0">
                <a:latin typeface="华文新魏" panose="02010800040101010101" pitchFamily="2" charset="-122"/>
                <a:ea typeface="华文新魏" panose="02010800040101010101" pitchFamily="2" charset="-122"/>
                <a:sym typeface="华文新魏" panose="02010800040101010101" pitchFamily="2" charset="-122"/>
              </a:rPr>
              <a:t>当代价值</a:t>
            </a:r>
          </a:p>
        </p:txBody>
      </p:sp>
      <p:sp>
        <p:nvSpPr>
          <p:cNvPr id="15" name="矩形 14"/>
          <p:cNvSpPr/>
          <p:nvPr/>
        </p:nvSpPr>
        <p:spPr>
          <a:xfrm>
            <a:off x="9322135" y="323220"/>
            <a:ext cx="464823" cy="1564133"/>
          </a:xfrm>
          <a:prstGeom prst="rect">
            <a:avLst/>
          </a:prstGeom>
          <a:noFill/>
          <a:ln w="25400">
            <a:solidFill>
              <a:srgbClr val="026A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新魏" panose="02010800040101010101" pitchFamily="2" charset="-122"/>
              <a:ea typeface="华文新魏" panose="02010800040101010101" pitchFamily="2" charset="-122"/>
              <a:sym typeface="华文新魏" panose="02010800040101010101" pitchFamily="2" charset="-122"/>
            </a:endParaRPr>
          </a:p>
        </p:txBody>
      </p:sp>
      <p:pic>
        <p:nvPicPr>
          <p:cNvPr id="1026" name="Picture 2" descr="蔡元培">
            <a:extLst>
              <a:ext uri="{FF2B5EF4-FFF2-40B4-BE49-F238E27FC236}">
                <a16:creationId xmlns:a16="http://schemas.microsoft.com/office/drawing/2014/main" id="{D434FB95-D208-4410-8DDE-6D1D255518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520" y="1105287"/>
            <a:ext cx="3362744" cy="4924425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95162" y="0"/>
            <a:ext cx="3500204" cy="4921974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750"/>
                            </p:stCondLst>
                            <p:childTnLst>
                              <p:par>
                                <p:cTn id="1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2" grpId="0"/>
      <p:bldP spid="13" grpId="0"/>
      <p:bldP spid="1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/>
          <p:cNvSpPr/>
          <p:nvPr/>
        </p:nvSpPr>
        <p:spPr>
          <a:xfrm>
            <a:off x="2521496" y="0"/>
            <a:ext cx="9670503" cy="6858000"/>
          </a:xfrm>
          <a:prstGeom prst="rect">
            <a:avLst/>
          </a:prstGeom>
          <a:solidFill>
            <a:srgbClr val="D4CC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新魏" panose="02010800040101010101" pitchFamily="2" charset="-122"/>
              <a:ea typeface="华文新魏" panose="02010800040101010101" pitchFamily="2" charset="-122"/>
              <a:sym typeface="华文新魏" panose="0201080004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-134895" y="-189802"/>
            <a:ext cx="2739211" cy="7237603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zh-CN" altLang="en-US" sz="16600" b="1" dirty="0">
                <a:solidFill>
                  <a:srgbClr val="789262">
                    <a:alpha val="20000"/>
                  </a:srgbClr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华文新魏" panose="02010800040101010101" pitchFamily="2" charset="-122"/>
              </a:rPr>
              <a:t>分工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3426460" y="-213995"/>
            <a:ext cx="7963535" cy="70161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250000"/>
              </a:lnSpc>
            </a:pPr>
            <a:r>
              <a:rPr lang="zh-CN" altLang="en-US" sz="3000" dirty="0">
                <a:solidFill>
                  <a:schemeClr val="accent6">
                    <a:lumMod val="50000"/>
                  </a:schemeClr>
                </a:solidFill>
                <a:latin typeface="文鼎DC陈森田MORITAD_B" panose="040B0800000000000000" pitchFamily="82" charset="-122"/>
                <a:ea typeface="文鼎DC陈森田MORITAD_B" panose="040B0800000000000000" pitchFamily="82" charset="-122"/>
                <a:sym typeface="华文新魏" panose="02010800040101010101" pitchFamily="2" charset="-122"/>
              </a:rPr>
              <a:t>汇报人：赵晨卓</a:t>
            </a:r>
            <a:endParaRPr lang="en-US" altLang="zh-CN" sz="3000" dirty="0">
              <a:solidFill>
                <a:schemeClr val="accent6">
                  <a:lumMod val="50000"/>
                </a:schemeClr>
              </a:solidFill>
              <a:latin typeface="文鼎DC陈森田MORITAD_B" panose="040B0800000000000000" pitchFamily="82" charset="-122"/>
              <a:ea typeface="文鼎DC陈森田MORITAD_B" panose="040B0800000000000000" pitchFamily="82" charset="-122"/>
              <a:sym typeface="华文新魏" panose="02010800040101010101" pitchFamily="2" charset="-122"/>
            </a:endParaRPr>
          </a:p>
          <a:p>
            <a:pPr algn="ctr">
              <a:lnSpc>
                <a:spcPct val="250000"/>
              </a:lnSpc>
            </a:pPr>
            <a:r>
              <a:rPr lang="en-US" altLang="zh-CN" sz="3000" dirty="0">
                <a:solidFill>
                  <a:schemeClr val="accent6">
                    <a:lumMod val="50000"/>
                  </a:schemeClr>
                </a:solidFill>
                <a:latin typeface="文鼎DC陈森田MORITAD_B" panose="040B0800000000000000" pitchFamily="82" charset="-122"/>
                <a:ea typeface="文鼎DC陈森田MORITAD_B" panose="040B0800000000000000" pitchFamily="82" charset="-122"/>
                <a:sym typeface="华文新魏" panose="02010800040101010101" pitchFamily="2" charset="-122"/>
              </a:rPr>
              <a:t>PPT</a:t>
            </a:r>
            <a:r>
              <a:rPr lang="zh-CN" altLang="en-US" sz="3000" dirty="0">
                <a:solidFill>
                  <a:schemeClr val="accent6">
                    <a:lumMod val="50000"/>
                  </a:schemeClr>
                </a:solidFill>
                <a:latin typeface="文鼎DC陈森田MORITAD_B" panose="040B0800000000000000" pitchFamily="82" charset="-122"/>
                <a:ea typeface="文鼎DC陈森田MORITAD_B" panose="040B0800000000000000" pitchFamily="82" charset="-122"/>
                <a:sym typeface="华文新魏" panose="02010800040101010101" pitchFamily="2" charset="-122"/>
              </a:rPr>
              <a:t>制作：赵晨卓 刘思远 王焯</a:t>
            </a:r>
            <a:endParaRPr lang="en-US" altLang="zh-CN" sz="3000" dirty="0">
              <a:solidFill>
                <a:schemeClr val="accent6">
                  <a:lumMod val="50000"/>
                </a:schemeClr>
              </a:solidFill>
              <a:latin typeface="文鼎DC陈森田MORITAD_B" panose="040B0800000000000000" pitchFamily="82" charset="-122"/>
              <a:ea typeface="文鼎DC陈森田MORITAD_B" panose="040B0800000000000000" pitchFamily="82" charset="-122"/>
              <a:sym typeface="华文新魏" panose="02010800040101010101" pitchFamily="2" charset="-122"/>
            </a:endParaRPr>
          </a:p>
          <a:p>
            <a:pPr algn="ctr">
              <a:lnSpc>
                <a:spcPct val="250000"/>
              </a:lnSpc>
            </a:pPr>
            <a:r>
              <a:rPr lang="zh-CN" altLang="en-US" sz="3000" dirty="0">
                <a:solidFill>
                  <a:schemeClr val="accent6">
                    <a:lumMod val="50000"/>
                  </a:schemeClr>
                </a:solidFill>
                <a:latin typeface="文鼎DC陈森田MORITAD_B" panose="040B0800000000000000" pitchFamily="82" charset="-122"/>
                <a:ea typeface="文鼎DC陈森田MORITAD_B" panose="040B0800000000000000" pitchFamily="82" charset="-122"/>
                <a:sym typeface="华文新魏" panose="02010800040101010101" pitchFamily="2" charset="-122"/>
              </a:rPr>
              <a:t>观点收集：胡航程 谭雨辰 </a:t>
            </a:r>
            <a:endParaRPr lang="en-US" altLang="zh-CN" sz="3000" dirty="0">
              <a:solidFill>
                <a:schemeClr val="accent6">
                  <a:lumMod val="50000"/>
                </a:schemeClr>
              </a:solidFill>
              <a:latin typeface="文鼎DC陈森田MORITAD_B" panose="040B0800000000000000" pitchFamily="82" charset="-122"/>
              <a:ea typeface="文鼎DC陈森田MORITAD_B" panose="040B0800000000000000" pitchFamily="82" charset="-122"/>
              <a:sym typeface="华文新魏" panose="02010800040101010101" pitchFamily="2" charset="-122"/>
            </a:endParaRPr>
          </a:p>
          <a:p>
            <a:pPr algn="ctr">
              <a:lnSpc>
                <a:spcPct val="250000"/>
              </a:lnSpc>
            </a:pPr>
            <a:r>
              <a:rPr lang="zh-CN" altLang="en-US" sz="3000" dirty="0">
                <a:solidFill>
                  <a:schemeClr val="accent6">
                    <a:lumMod val="50000"/>
                  </a:schemeClr>
                </a:solidFill>
                <a:latin typeface="文鼎DC陈森田MORITAD_B" panose="040B0800000000000000" pitchFamily="82" charset="-122"/>
                <a:ea typeface="文鼎DC陈森田MORITAD_B" panose="040B0800000000000000" pitchFamily="82" charset="-122"/>
                <a:sym typeface="华文新魏" panose="02010800040101010101" pitchFamily="2" charset="-122"/>
              </a:rPr>
              <a:t>文案整理：刘思远 谭雨辰</a:t>
            </a:r>
            <a:endParaRPr lang="en-US" altLang="zh-CN" sz="3000" dirty="0">
              <a:solidFill>
                <a:schemeClr val="accent6">
                  <a:lumMod val="50000"/>
                </a:schemeClr>
              </a:solidFill>
              <a:latin typeface="文鼎DC陈森田MORITAD_B" panose="040B0800000000000000" pitchFamily="82" charset="-122"/>
              <a:ea typeface="文鼎DC陈森田MORITAD_B" panose="040B0800000000000000" pitchFamily="82" charset="-122"/>
              <a:sym typeface="华文新魏" panose="02010800040101010101" pitchFamily="2" charset="-122"/>
            </a:endParaRPr>
          </a:p>
          <a:p>
            <a:pPr algn="ctr">
              <a:lnSpc>
                <a:spcPct val="250000"/>
              </a:lnSpc>
            </a:pPr>
            <a:r>
              <a:rPr lang="zh-CN" altLang="en-US" sz="3000" dirty="0">
                <a:solidFill>
                  <a:schemeClr val="accent6">
                    <a:lumMod val="50000"/>
                  </a:schemeClr>
                </a:solidFill>
                <a:latin typeface="文鼎DC陈森田MORITAD_B" panose="040B0800000000000000" pitchFamily="82" charset="-122"/>
                <a:ea typeface="文鼎DC陈森田MORITAD_B" panose="040B0800000000000000" pitchFamily="82" charset="-122"/>
                <a:sym typeface="华文新魏" panose="02010800040101010101" pitchFamily="2" charset="-122"/>
              </a:rPr>
              <a:t>图片收集：赵晨卓 王焯胡航程 </a:t>
            </a:r>
            <a:endParaRPr lang="en-US" altLang="zh-CN" sz="3000" dirty="0">
              <a:solidFill>
                <a:schemeClr val="accent6">
                  <a:lumMod val="50000"/>
                </a:schemeClr>
              </a:solidFill>
              <a:latin typeface="文鼎DC陈森田MORITAD_B" panose="040B0800000000000000" pitchFamily="82" charset="-122"/>
              <a:ea typeface="文鼎DC陈森田MORITAD_B" panose="040B0800000000000000" pitchFamily="82" charset="-122"/>
              <a:sym typeface="华文新魏" panose="02010800040101010101" pitchFamily="2" charset="-122"/>
            </a:endParaRPr>
          </a:p>
          <a:p>
            <a:pPr algn="ctr">
              <a:lnSpc>
                <a:spcPct val="250000"/>
              </a:lnSpc>
            </a:pPr>
            <a:r>
              <a:rPr lang="zh-CN" altLang="en-US" sz="3000" dirty="0">
                <a:solidFill>
                  <a:schemeClr val="accent6">
                    <a:lumMod val="50000"/>
                  </a:schemeClr>
                </a:solidFill>
                <a:latin typeface="文鼎DC陈森田MORITAD_B" panose="040B0800000000000000" pitchFamily="82" charset="-122"/>
                <a:ea typeface="文鼎DC陈森田MORITAD_B" panose="040B0800000000000000" pitchFamily="82" charset="-122"/>
                <a:sym typeface="华文新魏" panose="02010800040101010101" pitchFamily="2" charset="-122"/>
              </a:rPr>
              <a:t>小组成员：赵晨卓 胡航程 刘思远 谭雨辰 王焯</a:t>
            </a: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600000" flipH="1">
            <a:off x="2521496" y="-524435"/>
            <a:ext cx="3529669" cy="7382435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36" t="1448" r="14543" b="21112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2C3F4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文本框 2"/>
          <p:cNvSpPr txBox="1"/>
          <p:nvPr/>
        </p:nvSpPr>
        <p:spPr>
          <a:xfrm>
            <a:off x="-90160" y="524127"/>
            <a:ext cx="2340983" cy="5201424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zh-CN" altLang="en-US" sz="16600" b="1" dirty="0">
                <a:solidFill>
                  <a:srgbClr val="026A75">
                    <a:alpha val="40000"/>
                  </a:srgbClr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华文新魏" panose="02010800040101010101" pitchFamily="2" charset="-122"/>
              </a:rPr>
              <a:t>美育</a:t>
            </a:r>
          </a:p>
        </p:txBody>
      </p:sp>
      <p:sp>
        <p:nvSpPr>
          <p:cNvPr id="7" name="椭圆 6"/>
          <p:cNvSpPr/>
          <p:nvPr/>
        </p:nvSpPr>
        <p:spPr>
          <a:xfrm>
            <a:off x="2063820" y="1191441"/>
            <a:ext cx="3141886" cy="3141886"/>
          </a:xfrm>
          <a:prstGeom prst="ellipse">
            <a:avLst/>
          </a:prstGeom>
          <a:noFill/>
          <a:ln w="41275">
            <a:solidFill>
              <a:srgbClr val="026A75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新魏" panose="02010800040101010101" pitchFamily="2" charset="-122"/>
              <a:ea typeface="华文新魏" panose="02010800040101010101" pitchFamily="2" charset="-122"/>
              <a:sym typeface="华文新魏" panose="02010800040101010101" pitchFamily="2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2512" y="1527942"/>
            <a:ext cx="2444501" cy="2468884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7975924" y="618836"/>
            <a:ext cx="1846659" cy="510671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pc="300" dirty="0">
                <a:latin typeface="华文新魏" panose="02010800040101010101" pitchFamily="2" charset="-122"/>
                <a:ea typeface="华文新魏" panose="02010800040101010101" pitchFamily="2" charset="-122"/>
                <a:cs typeface="+mn-ea"/>
                <a:sym typeface="华文新魏" panose="02010800040101010101" pitchFamily="2" charset="-122"/>
              </a:rPr>
              <a:t>美育的目标就是让“社会人”具备一定的审美素养和能力，审美素养的和能力既是美育的目标，美育也是获得审美素养和能力的途径。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5367395" y="618835"/>
            <a:ext cx="2677656" cy="510671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pc="300" dirty="0">
                <a:latin typeface="华文新魏" panose="02010800040101010101" pitchFamily="2" charset="-122"/>
                <a:ea typeface="华文新魏" panose="02010800040101010101" pitchFamily="2" charset="-122"/>
                <a:cs typeface="+mn-ea"/>
                <a:sym typeface="华文新魏" panose="02010800040101010101" pitchFamily="2" charset="-122"/>
              </a:rPr>
              <a:t>美育在素质教育中发挥不可磨灭的作用。素质教育即提高国民素质为根本，培养学生的创新精神和实践能力为重点。而美育有助于德育、智育和体育的实施和完善，故美育也是实施素质教育的基本途径，在素质教育中有着重要的贡献。</a:t>
            </a:r>
          </a:p>
        </p:txBody>
      </p:sp>
      <p:sp>
        <p:nvSpPr>
          <p:cNvPr id="15" name="椭圆 14"/>
          <p:cNvSpPr/>
          <p:nvPr/>
        </p:nvSpPr>
        <p:spPr>
          <a:xfrm>
            <a:off x="10151824" y="3312542"/>
            <a:ext cx="483257" cy="483257"/>
          </a:xfrm>
          <a:prstGeom prst="ellipse">
            <a:avLst/>
          </a:prstGeom>
          <a:noFill/>
          <a:ln w="25400">
            <a:solidFill>
              <a:srgbClr val="026A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新魏" panose="02010800040101010101" pitchFamily="2" charset="-122"/>
              <a:ea typeface="华文新魏" panose="02010800040101010101" pitchFamily="2" charset="-122"/>
              <a:sym typeface="华文新魏" panose="02010800040101010101" pitchFamily="2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9884568" y="943872"/>
            <a:ext cx="615553" cy="290224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800" dirty="0">
                <a:latin typeface="华文新魏" panose="02010800040101010101" pitchFamily="2" charset="-122"/>
                <a:ea typeface="华文新魏" panose="02010800040101010101" pitchFamily="2" charset="-122"/>
                <a:sym typeface="华文新魏" panose="02010800040101010101" pitchFamily="2" charset="-122"/>
              </a:rPr>
              <a:t>美育价值</a:t>
            </a: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3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000"/>
                            </p:stCondLst>
                            <p:childTnLst>
                              <p:par>
                                <p:cTn id="24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 animBg="1"/>
      <p:bldP spid="12" grpId="0"/>
      <p:bldP spid="14" grpId="0"/>
      <p:bldP spid="1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0" y="0"/>
            <a:ext cx="12192000" cy="6858000"/>
            <a:chOff x="0" y="0"/>
            <a:chExt cx="9144000" cy="5143500"/>
          </a:xfrm>
        </p:grpSpPr>
        <p:sp>
          <p:nvSpPr>
            <p:cNvPr id="2" name="矩形 1"/>
            <p:cNvSpPr/>
            <p:nvPr/>
          </p:nvSpPr>
          <p:spPr>
            <a:xfrm>
              <a:off x="0" y="0"/>
              <a:ext cx="9144000" cy="5143500"/>
            </a:xfrm>
            <a:prstGeom prst="rect">
              <a:avLst/>
            </a:prstGeom>
            <a:solidFill>
              <a:srgbClr val="D3CDB7"/>
            </a:solidFill>
            <a:ln>
              <a:solidFill>
                <a:srgbClr val="D3CD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新魏" panose="02010800040101010101" pitchFamily="2" charset="-122"/>
                <a:ea typeface="华文新魏" panose="02010800040101010101" pitchFamily="2" charset="-122"/>
                <a:sym typeface="华文新魏" panose="02010800040101010101" pitchFamily="2" charset="-122"/>
              </a:endParaRPr>
            </a:p>
          </p:txBody>
        </p:sp>
        <p:sp>
          <p:nvSpPr>
            <p:cNvPr id="3" name="椭圆 17"/>
            <p:cNvSpPr/>
            <p:nvPr/>
          </p:nvSpPr>
          <p:spPr>
            <a:xfrm>
              <a:off x="1" y="1"/>
              <a:ext cx="2912145" cy="3158459"/>
            </a:xfrm>
            <a:custGeom>
              <a:avLst/>
              <a:gdLst/>
              <a:ahLst/>
              <a:cxnLst/>
              <a:rect l="l" t="t" r="r" b="b"/>
              <a:pathLst>
                <a:path w="2912145" h="3158459">
                  <a:moveTo>
                    <a:pt x="0" y="0"/>
                  </a:moveTo>
                  <a:lnTo>
                    <a:pt x="2912145" y="0"/>
                  </a:lnTo>
                  <a:cubicBezTo>
                    <a:pt x="2867581" y="1642740"/>
                    <a:pt x="1609124" y="2982736"/>
                    <a:pt x="0" y="3158459"/>
                  </a:cubicBezTo>
                  <a:close/>
                </a:path>
              </a:pathLst>
            </a:custGeom>
            <a:solidFill>
              <a:srgbClr val="2C3F46"/>
            </a:solidFill>
            <a:ln>
              <a:solidFill>
                <a:srgbClr val="2C3F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新魏" panose="02010800040101010101" pitchFamily="2" charset="-122"/>
                <a:ea typeface="华文新魏" panose="02010800040101010101" pitchFamily="2" charset="-122"/>
                <a:sym typeface="华文新魏" panose="02010800040101010101" pitchFamily="2" charset="-122"/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9851017" y="828288"/>
            <a:ext cx="2340983" cy="5201424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zh-CN" altLang="en-US" sz="16600" b="1" dirty="0">
                <a:solidFill>
                  <a:srgbClr val="026A75">
                    <a:alpha val="40000"/>
                  </a:srgbClr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华文新魏" panose="02010800040101010101" pitchFamily="2" charset="-122"/>
              </a:rPr>
              <a:t>美育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185079" y="-198347"/>
            <a:ext cx="5964703" cy="4391192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4725664" y="106135"/>
            <a:ext cx="5334200" cy="664573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200" spc="300" dirty="0">
                <a:latin typeface="华文新魏" panose="02010800040101010101" pitchFamily="2" charset="-122"/>
                <a:ea typeface="华文新魏" panose="02010800040101010101" pitchFamily="2" charset="-122"/>
                <a:cs typeface="+mn-ea"/>
                <a:sym typeface="华文新魏" panose="02010800040101010101" pitchFamily="2" charset="-122"/>
              </a:rPr>
              <a:t>美育可以培养人的超越精神，陶冶人的情感。</a:t>
            </a:r>
            <a:endParaRPr lang="en-US" altLang="zh-CN" sz="2200" spc="300" dirty="0">
              <a:latin typeface="华文新魏" panose="02010800040101010101" pitchFamily="2" charset="-122"/>
              <a:ea typeface="华文新魏" panose="02010800040101010101" pitchFamily="2" charset="-122"/>
              <a:cs typeface="+mn-ea"/>
              <a:sym typeface="华文新魏" panose="02010800040101010101" pitchFamily="2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2200" spc="300" dirty="0">
                <a:latin typeface="华文新魏" panose="02010800040101010101" pitchFamily="2" charset="-122"/>
                <a:ea typeface="华文新魏" panose="02010800040101010101" pitchFamily="2" charset="-122"/>
                <a:cs typeface="+mn-ea"/>
                <a:sym typeface="华文新魏" panose="02010800040101010101" pitchFamily="2" charset="-122"/>
              </a:rPr>
              <a:t>美育能够促进科学的发展。</a:t>
            </a:r>
            <a:endParaRPr lang="en-US" altLang="zh-CN" sz="2200" spc="300" dirty="0">
              <a:latin typeface="华文新魏" panose="02010800040101010101" pitchFamily="2" charset="-122"/>
              <a:ea typeface="华文新魏" panose="02010800040101010101" pitchFamily="2" charset="-122"/>
              <a:cs typeface="+mn-ea"/>
              <a:sym typeface="华文新魏" panose="02010800040101010101" pitchFamily="2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2200" spc="300" dirty="0">
                <a:latin typeface="华文新魏" panose="02010800040101010101" pitchFamily="2" charset="-122"/>
                <a:ea typeface="华文新魏" panose="02010800040101010101" pitchFamily="2" charset="-122"/>
                <a:cs typeface="+mn-ea"/>
                <a:sym typeface="华文新魏" panose="02010800040101010101" pitchFamily="2" charset="-122"/>
              </a:rPr>
              <a:t>美育是改造社会的工具，所以要通过培养积极的、健康的审美观念和改造社会环境来实现的。</a:t>
            </a:r>
            <a:endParaRPr lang="en-US" altLang="zh-CN" sz="2200" spc="300" dirty="0">
              <a:latin typeface="华文新魏" panose="02010800040101010101" pitchFamily="2" charset="-122"/>
              <a:ea typeface="华文新魏" panose="02010800040101010101" pitchFamily="2" charset="-122"/>
              <a:cs typeface="+mn-ea"/>
              <a:sym typeface="华文新魏" panose="02010800040101010101" pitchFamily="2" charset="-122"/>
            </a:endParaRPr>
          </a:p>
          <a:p>
            <a:pPr algn="just">
              <a:lnSpc>
                <a:spcPct val="150000"/>
              </a:lnSpc>
            </a:pPr>
            <a:endParaRPr lang="en-US" altLang="zh-CN" sz="2200" spc="300" dirty="0">
              <a:latin typeface="华文新魏" panose="02010800040101010101" pitchFamily="2" charset="-122"/>
              <a:ea typeface="华文新魏" panose="02010800040101010101" pitchFamily="2" charset="-122"/>
              <a:cs typeface="+mn-ea"/>
              <a:sym typeface="华文新魏" panose="02010800040101010101" pitchFamily="2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2200" spc="300" dirty="0">
                <a:latin typeface="华文新魏" panose="02010800040101010101" pitchFamily="2" charset="-122"/>
                <a:ea typeface="华文新魏" panose="02010800040101010101" pitchFamily="2" charset="-122"/>
                <a:cs typeface="+mn-ea"/>
                <a:sym typeface="华文新魏" panose="02010800040101010101" pitchFamily="2" charset="-122"/>
              </a:rPr>
              <a:t>正是对宗教的批判认识和美育价值的肯定，所以蔡元培认为美育是自由的，宗教是强制的；美育是进步的，宗教是保守的；美育是普及的，宗教是有界的。所以，不能以宗教充美育，只能以美育代宗教。</a:t>
            </a: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4208929" cy="6858000"/>
          </a:xfrm>
          <a:prstGeom prst="rect">
            <a:avLst/>
          </a:prstGeom>
          <a:solidFill>
            <a:srgbClr val="D4CC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新魏" panose="02010800040101010101" pitchFamily="2" charset="-122"/>
              <a:ea typeface="华文新魏" panose="02010800040101010101" pitchFamily="2" charset="-122"/>
              <a:sym typeface="华文新魏" panose="0201080004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585878" y="318342"/>
            <a:ext cx="1415772" cy="5078603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zh-CN" altLang="en-US" sz="8000" b="1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华文新魏" panose="02010800040101010101" pitchFamily="2" charset="-122"/>
              </a:rPr>
              <a:t>感谢观看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7962603" y="1461345"/>
            <a:ext cx="1015663" cy="5078313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华文新魏" panose="02010800040101010101" pitchFamily="2" charset="-122"/>
              </a:rPr>
              <a:t>纯粹之美育，所以陶养吾人之感情，使有高尚纯洁之习惯，而使人我之见、利已损人之思念，以渐消沮者也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" y="206859"/>
            <a:ext cx="6857983" cy="6656294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27"/>
          <p:cNvSpPr/>
          <p:nvPr/>
        </p:nvSpPr>
        <p:spPr>
          <a:xfrm>
            <a:off x="634597" y="687248"/>
            <a:ext cx="10475259" cy="5556530"/>
          </a:xfrm>
          <a:prstGeom prst="rect">
            <a:avLst/>
          </a:prstGeom>
          <a:solidFill>
            <a:srgbClr val="D4CC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新魏" panose="02010800040101010101" pitchFamily="2" charset="-122"/>
              <a:ea typeface="华文新魏" panose="02010800040101010101" pitchFamily="2" charset="-122"/>
              <a:sym typeface="华文新魏" panose="02010800040101010101" pitchFamily="2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282323" y="2748714"/>
            <a:ext cx="5376075" cy="1253143"/>
          </a:xfrm>
          <a:prstGeom prst="rect">
            <a:avLst/>
          </a:prstGeom>
        </p:spPr>
      </p:pic>
      <p:sp>
        <p:nvSpPr>
          <p:cNvPr id="29" name="文本框 28"/>
          <p:cNvSpPr txBox="1"/>
          <p:nvPr/>
        </p:nvSpPr>
        <p:spPr>
          <a:xfrm>
            <a:off x="9396603" y="926211"/>
            <a:ext cx="1200329" cy="5078603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zh-CN" altLang="en-US" sz="6600" b="1" dirty="0">
                <a:latin typeface="华文新魏" panose="02010800040101010101" pitchFamily="2" charset="-122"/>
                <a:ea typeface="华文新魏" panose="02010800040101010101" pitchFamily="2" charset="-122"/>
                <a:sym typeface="华文新魏" panose="02010800040101010101" pitchFamily="2" charset="-122"/>
              </a:rPr>
              <a:t>目 录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8135469" y="687248"/>
            <a:ext cx="575560" cy="5525293"/>
            <a:chOff x="8135469" y="687248"/>
            <a:chExt cx="575560" cy="5525293"/>
          </a:xfrm>
        </p:grpSpPr>
        <p:sp>
          <p:nvSpPr>
            <p:cNvPr id="8" name="矩形 7"/>
            <p:cNvSpPr/>
            <p:nvPr/>
          </p:nvSpPr>
          <p:spPr>
            <a:xfrm>
              <a:off x="8135469" y="687248"/>
              <a:ext cx="575560" cy="1867693"/>
            </a:xfrm>
            <a:prstGeom prst="rect">
              <a:avLst/>
            </a:prstGeom>
            <a:solidFill>
              <a:srgbClr val="7892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dirty="0">
                  <a:latin typeface="华文新魏" panose="02010800040101010101" pitchFamily="2" charset="-122"/>
                  <a:ea typeface="华文新魏" panose="02010800040101010101" pitchFamily="2" charset="-122"/>
                  <a:sym typeface="华文新魏" panose="02010800040101010101" pitchFamily="2" charset="-122"/>
                </a:rPr>
                <a:t>第一章</a:t>
              </a:r>
            </a:p>
          </p:txBody>
        </p:sp>
        <p:cxnSp>
          <p:nvCxnSpPr>
            <p:cNvPr id="30" name="直接连接符 29"/>
            <p:cNvCxnSpPr/>
            <p:nvPr/>
          </p:nvCxnSpPr>
          <p:spPr>
            <a:xfrm>
              <a:off x="8144247" y="2420471"/>
              <a:ext cx="13447" cy="3792070"/>
            </a:xfrm>
            <a:prstGeom prst="line">
              <a:avLst/>
            </a:prstGeom>
            <a:ln w="19050">
              <a:solidFill>
                <a:srgbClr val="78926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组合 8"/>
          <p:cNvGrpSpPr/>
          <p:nvPr/>
        </p:nvGrpSpPr>
        <p:grpSpPr>
          <a:xfrm>
            <a:off x="7268754" y="1299743"/>
            <a:ext cx="632890" cy="2731389"/>
            <a:chOff x="7268754" y="1299743"/>
            <a:chExt cx="632890" cy="2731389"/>
          </a:xfrm>
        </p:grpSpPr>
        <p:sp>
          <p:nvSpPr>
            <p:cNvPr id="35" name="文本框 34"/>
            <p:cNvSpPr txBox="1"/>
            <p:nvPr/>
          </p:nvSpPr>
          <p:spPr>
            <a:xfrm rot="5400000">
              <a:off x="7270703" y="1483283"/>
              <a:ext cx="677108" cy="584775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algn="ctr"/>
              <a:r>
                <a:rPr lang="en-US" altLang="zh-CN" sz="3200" b="1" dirty="0">
                  <a:latin typeface="华文新魏" panose="02010800040101010101" pitchFamily="2" charset="-122"/>
                  <a:ea typeface="华文新魏" panose="02010800040101010101" pitchFamily="2" charset="-122"/>
                  <a:sym typeface="华文新魏" panose="02010800040101010101" pitchFamily="2" charset="-122"/>
                </a:rPr>
                <a:t>【</a:t>
              </a:r>
              <a:endParaRPr lang="zh-CN" altLang="en-US" sz="3200" b="1" dirty="0">
                <a:latin typeface="华文新魏" panose="02010800040101010101" pitchFamily="2" charset="-122"/>
                <a:ea typeface="华文新魏" panose="02010800040101010101" pitchFamily="2" charset="-122"/>
                <a:sym typeface="华文新魏" panose="02010800040101010101" pitchFamily="2" charset="-122"/>
              </a:endParaRPr>
            </a:p>
          </p:txBody>
        </p:sp>
        <p:sp>
          <p:nvSpPr>
            <p:cNvPr id="36" name="文本框 35"/>
            <p:cNvSpPr txBox="1"/>
            <p:nvPr/>
          </p:nvSpPr>
          <p:spPr>
            <a:xfrm rot="5400000">
              <a:off x="7270702" y="3321786"/>
              <a:ext cx="677108" cy="584775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algn="ctr"/>
              <a:r>
                <a:rPr lang="en-US" altLang="zh-CN" sz="3200" b="1" dirty="0">
                  <a:latin typeface="华文新魏" panose="02010800040101010101" pitchFamily="2" charset="-122"/>
                  <a:ea typeface="华文新魏" panose="02010800040101010101" pitchFamily="2" charset="-122"/>
                  <a:sym typeface="华文新魏" panose="02010800040101010101" pitchFamily="2" charset="-122"/>
                </a:rPr>
                <a:t>】</a:t>
              </a:r>
              <a:endParaRPr lang="zh-CN" altLang="en-US" sz="3200" b="1" dirty="0">
                <a:latin typeface="华文新魏" panose="02010800040101010101" pitchFamily="2" charset="-122"/>
                <a:ea typeface="华文新魏" panose="02010800040101010101" pitchFamily="2" charset="-122"/>
                <a:sym typeface="华文新魏" panose="02010800040101010101" pitchFamily="2" charset="-122"/>
              </a:endParaRPr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7268754" y="1299743"/>
              <a:ext cx="615553" cy="2731389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zh-CN" altLang="en-US" sz="2800" b="1" dirty="0">
                  <a:latin typeface="华文新魏" panose="02010800040101010101" pitchFamily="2" charset="-122"/>
                  <a:ea typeface="华文新魏" panose="02010800040101010101" pitchFamily="2" charset="-122"/>
                  <a:sym typeface="华文新魏" panose="02010800040101010101" pitchFamily="2" charset="-122"/>
                </a:rPr>
                <a:t>何为美育</a:t>
              </a:r>
              <a:endParaRPr lang="en-US" altLang="zh-CN" sz="2800" b="1" dirty="0">
                <a:latin typeface="华文新魏" panose="02010800040101010101" pitchFamily="2" charset="-122"/>
                <a:ea typeface="华文新魏" panose="02010800040101010101" pitchFamily="2" charset="-122"/>
                <a:sym typeface="华文新魏" panose="02010800040101010101" pitchFamily="2" charset="-122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6566627" y="687248"/>
            <a:ext cx="575560" cy="5525293"/>
            <a:chOff x="6566627" y="687248"/>
            <a:chExt cx="575560" cy="5525293"/>
          </a:xfrm>
        </p:grpSpPr>
        <p:sp>
          <p:nvSpPr>
            <p:cNvPr id="39" name="矩形 38"/>
            <p:cNvSpPr/>
            <p:nvPr/>
          </p:nvSpPr>
          <p:spPr>
            <a:xfrm>
              <a:off x="6566627" y="687248"/>
              <a:ext cx="575560" cy="1867693"/>
            </a:xfrm>
            <a:prstGeom prst="rect">
              <a:avLst/>
            </a:prstGeom>
            <a:solidFill>
              <a:srgbClr val="9D29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dirty="0">
                  <a:latin typeface="华文新魏" panose="02010800040101010101" pitchFamily="2" charset="-122"/>
                  <a:ea typeface="华文新魏" panose="02010800040101010101" pitchFamily="2" charset="-122"/>
                  <a:sym typeface="华文新魏" panose="02010800040101010101" pitchFamily="2" charset="-122"/>
                </a:rPr>
                <a:t>第二章</a:t>
              </a:r>
            </a:p>
          </p:txBody>
        </p:sp>
        <p:cxnSp>
          <p:nvCxnSpPr>
            <p:cNvPr id="40" name="直接连接符 39"/>
            <p:cNvCxnSpPr/>
            <p:nvPr/>
          </p:nvCxnSpPr>
          <p:spPr>
            <a:xfrm>
              <a:off x="6569802" y="2420471"/>
              <a:ext cx="13447" cy="3792070"/>
            </a:xfrm>
            <a:prstGeom prst="line">
              <a:avLst/>
            </a:prstGeom>
            <a:ln w="19050">
              <a:solidFill>
                <a:srgbClr val="9D29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组合 12"/>
          <p:cNvGrpSpPr/>
          <p:nvPr/>
        </p:nvGrpSpPr>
        <p:grpSpPr>
          <a:xfrm>
            <a:off x="4750574" y="687248"/>
            <a:ext cx="575560" cy="5525293"/>
            <a:chOff x="4750574" y="687248"/>
            <a:chExt cx="575560" cy="5525293"/>
          </a:xfrm>
        </p:grpSpPr>
        <p:sp>
          <p:nvSpPr>
            <p:cNvPr id="48" name="矩形 47"/>
            <p:cNvSpPr/>
            <p:nvPr/>
          </p:nvSpPr>
          <p:spPr>
            <a:xfrm>
              <a:off x="4750574" y="687248"/>
              <a:ext cx="575560" cy="1867693"/>
            </a:xfrm>
            <a:prstGeom prst="rect">
              <a:avLst/>
            </a:prstGeom>
            <a:solidFill>
              <a:srgbClr val="8C43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dirty="0">
                  <a:latin typeface="华文新魏" panose="02010800040101010101" pitchFamily="2" charset="-122"/>
                  <a:ea typeface="华文新魏" panose="02010800040101010101" pitchFamily="2" charset="-122"/>
                  <a:sym typeface="华文新魏" panose="02010800040101010101" pitchFamily="2" charset="-122"/>
                </a:rPr>
                <a:t>第三章</a:t>
              </a:r>
            </a:p>
          </p:txBody>
        </p:sp>
        <p:cxnSp>
          <p:nvCxnSpPr>
            <p:cNvPr id="49" name="直接连接符 48"/>
            <p:cNvCxnSpPr/>
            <p:nvPr/>
          </p:nvCxnSpPr>
          <p:spPr>
            <a:xfrm>
              <a:off x="4763274" y="2420471"/>
              <a:ext cx="13447" cy="3792070"/>
            </a:xfrm>
            <a:prstGeom prst="line">
              <a:avLst/>
            </a:prstGeom>
            <a:ln w="19050">
              <a:solidFill>
                <a:srgbClr val="8C435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组合 15"/>
          <p:cNvGrpSpPr/>
          <p:nvPr/>
        </p:nvGrpSpPr>
        <p:grpSpPr>
          <a:xfrm>
            <a:off x="3030510" y="687248"/>
            <a:ext cx="575560" cy="5525293"/>
            <a:chOff x="3030510" y="687248"/>
            <a:chExt cx="575560" cy="5525293"/>
          </a:xfrm>
        </p:grpSpPr>
        <p:sp>
          <p:nvSpPr>
            <p:cNvPr id="55" name="矩形 54"/>
            <p:cNvSpPr/>
            <p:nvPr/>
          </p:nvSpPr>
          <p:spPr>
            <a:xfrm>
              <a:off x="3030510" y="687248"/>
              <a:ext cx="575560" cy="1867693"/>
            </a:xfrm>
            <a:prstGeom prst="rect">
              <a:avLst/>
            </a:prstGeom>
            <a:solidFill>
              <a:srgbClr val="026A7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dirty="0">
                  <a:latin typeface="华文新魏" panose="02010800040101010101" pitchFamily="2" charset="-122"/>
                  <a:ea typeface="华文新魏" panose="02010800040101010101" pitchFamily="2" charset="-122"/>
                  <a:sym typeface="华文新魏" panose="02010800040101010101" pitchFamily="2" charset="-122"/>
                </a:rPr>
                <a:t>第二章</a:t>
              </a:r>
            </a:p>
          </p:txBody>
        </p:sp>
        <p:cxnSp>
          <p:nvCxnSpPr>
            <p:cNvPr id="56" name="直接连接符 55"/>
            <p:cNvCxnSpPr/>
            <p:nvPr/>
          </p:nvCxnSpPr>
          <p:spPr>
            <a:xfrm>
              <a:off x="3043210" y="2420471"/>
              <a:ext cx="13447" cy="3792070"/>
            </a:xfrm>
            <a:prstGeom prst="line">
              <a:avLst/>
            </a:prstGeom>
            <a:ln w="19050">
              <a:solidFill>
                <a:srgbClr val="026A7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组合 45"/>
          <p:cNvGrpSpPr/>
          <p:nvPr/>
        </p:nvGrpSpPr>
        <p:grpSpPr>
          <a:xfrm>
            <a:off x="5673985" y="1437117"/>
            <a:ext cx="621782" cy="3645214"/>
            <a:chOff x="7279862" y="1437117"/>
            <a:chExt cx="621782" cy="3645214"/>
          </a:xfrm>
        </p:grpSpPr>
        <p:sp>
          <p:nvSpPr>
            <p:cNvPr id="47" name="文本框 46"/>
            <p:cNvSpPr txBox="1"/>
            <p:nvPr/>
          </p:nvSpPr>
          <p:spPr>
            <a:xfrm rot="5400000">
              <a:off x="7270703" y="1483283"/>
              <a:ext cx="677108" cy="584775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algn="ctr"/>
              <a:r>
                <a:rPr lang="en-US" altLang="zh-CN" sz="3200" b="1" dirty="0">
                  <a:latin typeface="华文新魏" panose="02010800040101010101" pitchFamily="2" charset="-122"/>
                  <a:ea typeface="华文新魏" panose="02010800040101010101" pitchFamily="2" charset="-122"/>
                  <a:sym typeface="华文新魏" panose="02010800040101010101" pitchFamily="2" charset="-122"/>
                </a:rPr>
                <a:t>【</a:t>
              </a:r>
              <a:endParaRPr lang="zh-CN" altLang="en-US" sz="3200" b="1" dirty="0">
                <a:latin typeface="华文新魏" panose="02010800040101010101" pitchFamily="2" charset="-122"/>
                <a:ea typeface="华文新魏" panose="02010800040101010101" pitchFamily="2" charset="-122"/>
                <a:sym typeface="华文新魏" panose="02010800040101010101" pitchFamily="2" charset="-122"/>
              </a:endParaRPr>
            </a:p>
          </p:txBody>
        </p:sp>
        <p:sp>
          <p:nvSpPr>
            <p:cNvPr id="62" name="文本框 61"/>
            <p:cNvSpPr txBox="1"/>
            <p:nvPr/>
          </p:nvSpPr>
          <p:spPr>
            <a:xfrm rot="5400000">
              <a:off x="7270702" y="4451389"/>
              <a:ext cx="677108" cy="584775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algn="ctr"/>
              <a:r>
                <a:rPr lang="en-US" altLang="zh-CN" sz="3200" b="1" dirty="0">
                  <a:latin typeface="华文新魏" panose="02010800040101010101" pitchFamily="2" charset="-122"/>
                  <a:ea typeface="华文新魏" panose="02010800040101010101" pitchFamily="2" charset="-122"/>
                  <a:sym typeface="华文新魏" panose="02010800040101010101" pitchFamily="2" charset="-122"/>
                </a:rPr>
                <a:t>】</a:t>
              </a:r>
              <a:endParaRPr lang="zh-CN" altLang="en-US" sz="3200" b="1" dirty="0">
                <a:latin typeface="华文新魏" panose="02010800040101010101" pitchFamily="2" charset="-122"/>
                <a:ea typeface="华文新魏" panose="02010800040101010101" pitchFamily="2" charset="-122"/>
                <a:sym typeface="华文新魏" panose="02010800040101010101" pitchFamily="2" charset="-122"/>
              </a:endParaRPr>
            </a:p>
          </p:txBody>
        </p:sp>
        <p:sp>
          <p:nvSpPr>
            <p:cNvPr id="64" name="文本框 63"/>
            <p:cNvSpPr txBox="1"/>
            <p:nvPr/>
          </p:nvSpPr>
          <p:spPr>
            <a:xfrm>
              <a:off x="7279862" y="1896735"/>
              <a:ext cx="615553" cy="2731389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zh-CN" altLang="en-US" sz="2800" b="1" dirty="0">
                  <a:latin typeface="华文新魏" panose="02010800040101010101" pitchFamily="2" charset="-122"/>
                  <a:ea typeface="华文新魏" panose="02010800040101010101" pitchFamily="2" charset="-122"/>
                  <a:sym typeface="华文新魏" panose="02010800040101010101" pitchFamily="2" charset="-122"/>
                </a:rPr>
                <a:t>美育何以代宗教</a:t>
              </a:r>
              <a:endParaRPr lang="en-US" altLang="zh-CN" sz="2800" b="1" dirty="0">
                <a:latin typeface="华文新魏" panose="02010800040101010101" pitchFamily="2" charset="-122"/>
                <a:ea typeface="华文新魏" panose="02010800040101010101" pitchFamily="2" charset="-122"/>
                <a:sym typeface="华文新魏" panose="02010800040101010101" pitchFamily="2" charset="-122"/>
              </a:endParaRPr>
            </a:p>
          </p:txBody>
        </p:sp>
      </p:grpSp>
      <p:grpSp>
        <p:nvGrpSpPr>
          <p:cNvPr id="66" name="组合 65"/>
          <p:cNvGrpSpPr/>
          <p:nvPr/>
        </p:nvGrpSpPr>
        <p:grpSpPr>
          <a:xfrm>
            <a:off x="2598356" y="1437117"/>
            <a:ext cx="1918937" cy="4994014"/>
            <a:chOff x="5983401" y="1437117"/>
            <a:chExt cx="1918937" cy="4994014"/>
          </a:xfrm>
        </p:grpSpPr>
        <p:sp>
          <p:nvSpPr>
            <p:cNvPr id="67" name="文本框 66"/>
            <p:cNvSpPr txBox="1"/>
            <p:nvPr/>
          </p:nvSpPr>
          <p:spPr>
            <a:xfrm rot="5400000">
              <a:off x="7261257" y="1483283"/>
              <a:ext cx="677108" cy="584775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algn="ctr"/>
              <a:r>
                <a:rPr lang="en-US" altLang="zh-CN" sz="3200" b="1" dirty="0">
                  <a:latin typeface="华文新魏" panose="02010800040101010101" pitchFamily="2" charset="-122"/>
                  <a:ea typeface="华文新魏" panose="02010800040101010101" pitchFamily="2" charset="-122"/>
                  <a:sym typeface="华文新魏" panose="02010800040101010101" pitchFamily="2" charset="-122"/>
                </a:rPr>
                <a:t>【</a:t>
              </a:r>
              <a:endParaRPr lang="zh-CN" altLang="en-US" sz="3200" b="1" dirty="0">
                <a:latin typeface="华文新魏" panose="02010800040101010101" pitchFamily="2" charset="-122"/>
                <a:ea typeface="华文新魏" panose="02010800040101010101" pitchFamily="2" charset="-122"/>
                <a:sym typeface="华文新魏" panose="02010800040101010101" pitchFamily="2" charset="-122"/>
              </a:endParaRPr>
            </a:p>
          </p:txBody>
        </p:sp>
        <p:sp>
          <p:nvSpPr>
            <p:cNvPr id="68" name="文本框 67"/>
            <p:cNvSpPr txBox="1"/>
            <p:nvPr/>
          </p:nvSpPr>
          <p:spPr>
            <a:xfrm rot="5400000">
              <a:off x="7271397" y="4451388"/>
              <a:ext cx="677108" cy="584775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algn="ctr"/>
              <a:r>
                <a:rPr lang="en-US" altLang="zh-CN" sz="3200" b="1" dirty="0">
                  <a:latin typeface="华文新魏" panose="02010800040101010101" pitchFamily="2" charset="-122"/>
                  <a:ea typeface="华文新魏" panose="02010800040101010101" pitchFamily="2" charset="-122"/>
                  <a:sym typeface="华文新魏" panose="02010800040101010101" pitchFamily="2" charset="-122"/>
                </a:rPr>
                <a:t>】</a:t>
              </a:r>
              <a:endParaRPr lang="zh-CN" altLang="en-US" sz="3200" b="1" dirty="0">
                <a:latin typeface="华文新魏" panose="02010800040101010101" pitchFamily="2" charset="-122"/>
                <a:ea typeface="华文新魏" panose="02010800040101010101" pitchFamily="2" charset="-122"/>
                <a:sym typeface="华文新魏" panose="02010800040101010101" pitchFamily="2" charset="-122"/>
              </a:endParaRPr>
            </a:p>
          </p:txBody>
        </p:sp>
        <p:grpSp>
          <p:nvGrpSpPr>
            <p:cNvPr id="69" name="组合 68"/>
            <p:cNvGrpSpPr/>
            <p:nvPr/>
          </p:nvGrpSpPr>
          <p:grpSpPr>
            <a:xfrm>
              <a:off x="5983401" y="1742809"/>
              <a:ext cx="1902731" cy="4688322"/>
              <a:chOff x="5526203" y="1742809"/>
              <a:chExt cx="1902731" cy="4688322"/>
            </a:xfrm>
          </p:grpSpPr>
          <p:sp>
            <p:nvSpPr>
              <p:cNvPr id="70" name="文本框 69"/>
              <p:cNvSpPr txBox="1"/>
              <p:nvPr/>
            </p:nvSpPr>
            <p:spPr>
              <a:xfrm>
                <a:off x="6813381" y="1742809"/>
                <a:ext cx="615553" cy="3000967"/>
              </a:xfrm>
              <a:prstGeom prst="rect">
                <a:avLst/>
              </a:prstGeom>
              <a:noFill/>
            </p:spPr>
            <p:txBody>
              <a:bodyPr vert="eaVert" wrap="square" rtlCol="0">
                <a:spAutoFit/>
              </a:bodyPr>
              <a:lstStyle/>
              <a:p>
                <a:pPr algn="ctr"/>
                <a:r>
                  <a:rPr lang="zh-CN" altLang="en-US" sz="2800" b="1" dirty="0">
                    <a:latin typeface="华文新魏" panose="02010800040101010101" pitchFamily="2" charset="-122"/>
                    <a:ea typeface="华文新魏" panose="02010800040101010101" pitchFamily="2" charset="-122"/>
                    <a:sym typeface="华文新魏" panose="02010800040101010101" pitchFamily="2" charset="-122"/>
                  </a:rPr>
                  <a:t>美育如何代宗教</a:t>
                </a:r>
                <a:endParaRPr lang="en-US" altLang="zh-CN" sz="2800" b="1" dirty="0">
                  <a:latin typeface="华文新魏" panose="02010800040101010101" pitchFamily="2" charset="-122"/>
                  <a:ea typeface="华文新魏" panose="02010800040101010101" pitchFamily="2" charset="-122"/>
                  <a:sym typeface="华文新魏" panose="02010800040101010101" pitchFamily="2" charset="-122"/>
                </a:endParaRPr>
              </a:p>
            </p:txBody>
          </p:sp>
          <p:sp>
            <p:nvSpPr>
              <p:cNvPr id="71" name="文本框 70"/>
              <p:cNvSpPr txBox="1"/>
              <p:nvPr/>
            </p:nvSpPr>
            <p:spPr>
              <a:xfrm>
                <a:off x="5526203" y="3699742"/>
                <a:ext cx="677108" cy="2731389"/>
              </a:xfrm>
              <a:prstGeom prst="rect">
                <a:avLst/>
              </a:prstGeom>
              <a:noFill/>
            </p:spPr>
            <p:txBody>
              <a:bodyPr vert="eaVert" wrap="square" rtlCol="0">
                <a:spAutoFit/>
              </a:bodyPr>
              <a:lstStyle/>
              <a:p>
                <a:endParaRPr lang="en-US" altLang="zh-CN" sz="3200" b="1" dirty="0">
                  <a:latin typeface="华文新魏" panose="02010800040101010101" pitchFamily="2" charset="-122"/>
                  <a:ea typeface="华文新魏" panose="02010800040101010101" pitchFamily="2" charset="-122"/>
                  <a:sym typeface="华文新魏" panose="02010800040101010101" pitchFamily="2" charset="-122"/>
                </a:endParaRPr>
              </a:p>
            </p:txBody>
          </p:sp>
        </p:grpSp>
      </p:grpSp>
      <p:grpSp>
        <p:nvGrpSpPr>
          <p:cNvPr id="72" name="组合 71"/>
          <p:cNvGrpSpPr/>
          <p:nvPr/>
        </p:nvGrpSpPr>
        <p:grpSpPr>
          <a:xfrm>
            <a:off x="2163795" y="1299743"/>
            <a:ext cx="629972" cy="2731389"/>
            <a:chOff x="7271672" y="1299743"/>
            <a:chExt cx="629972" cy="2731389"/>
          </a:xfrm>
        </p:grpSpPr>
        <p:sp>
          <p:nvSpPr>
            <p:cNvPr id="73" name="文本框 72"/>
            <p:cNvSpPr txBox="1"/>
            <p:nvPr/>
          </p:nvSpPr>
          <p:spPr>
            <a:xfrm rot="5400000">
              <a:off x="7270703" y="1483283"/>
              <a:ext cx="677108" cy="584775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algn="ctr"/>
              <a:r>
                <a:rPr lang="en-US" altLang="zh-CN" sz="3200" b="1" dirty="0">
                  <a:latin typeface="华文新魏" panose="02010800040101010101" pitchFamily="2" charset="-122"/>
                  <a:ea typeface="华文新魏" panose="02010800040101010101" pitchFamily="2" charset="-122"/>
                  <a:sym typeface="华文新魏" panose="02010800040101010101" pitchFamily="2" charset="-122"/>
                </a:rPr>
                <a:t>【</a:t>
              </a:r>
              <a:endParaRPr lang="zh-CN" altLang="en-US" sz="3200" b="1" dirty="0">
                <a:latin typeface="华文新魏" panose="02010800040101010101" pitchFamily="2" charset="-122"/>
                <a:ea typeface="华文新魏" panose="02010800040101010101" pitchFamily="2" charset="-122"/>
                <a:sym typeface="华文新魏" panose="02010800040101010101" pitchFamily="2" charset="-122"/>
              </a:endParaRPr>
            </a:p>
          </p:txBody>
        </p:sp>
        <p:sp>
          <p:nvSpPr>
            <p:cNvPr id="74" name="文本框 73"/>
            <p:cNvSpPr txBox="1"/>
            <p:nvPr/>
          </p:nvSpPr>
          <p:spPr>
            <a:xfrm rot="5400000">
              <a:off x="7242660" y="3305193"/>
              <a:ext cx="677108" cy="584775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algn="ctr"/>
              <a:r>
                <a:rPr lang="en-US" altLang="zh-CN" sz="3200" b="1" dirty="0">
                  <a:latin typeface="华文新魏" panose="02010800040101010101" pitchFamily="2" charset="-122"/>
                  <a:ea typeface="华文新魏" panose="02010800040101010101" pitchFamily="2" charset="-122"/>
                  <a:sym typeface="华文新魏" panose="02010800040101010101" pitchFamily="2" charset="-122"/>
                </a:rPr>
                <a:t>】</a:t>
              </a:r>
              <a:endParaRPr lang="zh-CN" altLang="en-US" sz="3200" b="1" dirty="0">
                <a:latin typeface="华文新魏" panose="02010800040101010101" pitchFamily="2" charset="-122"/>
                <a:ea typeface="华文新魏" panose="02010800040101010101" pitchFamily="2" charset="-122"/>
                <a:sym typeface="华文新魏" panose="02010800040101010101" pitchFamily="2" charset="-122"/>
              </a:endParaRPr>
            </a:p>
          </p:txBody>
        </p:sp>
        <p:sp>
          <p:nvSpPr>
            <p:cNvPr id="76" name="文本框 75"/>
            <p:cNvSpPr txBox="1"/>
            <p:nvPr/>
          </p:nvSpPr>
          <p:spPr>
            <a:xfrm>
              <a:off x="7271672" y="1299743"/>
              <a:ext cx="615553" cy="2731389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zh-CN" altLang="en-US" sz="2800" b="1" dirty="0">
                  <a:latin typeface="华文新魏" panose="02010800040101010101" pitchFamily="2" charset="-122"/>
                  <a:ea typeface="华文新魏" panose="02010800040101010101" pitchFamily="2" charset="-122"/>
                  <a:sym typeface="华文新魏" panose="02010800040101010101" pitchFamily="2" charset="-122"/>
                </a:rPr>
                <a:t>美育价值</a:t>
              </a:r>
              <a:endParaRPr lang="en-US" altLang="zh-CN" sz="2800" b="1" dirty="0">
                <a:latin typeface="华文新魏" panose="02010800040101010101" pitchFamily="2" charset="-122"/>
                <a:ea typeface="华文新魏" panose="02010800040101010101" pitchFamily="2" charset="-122"/>
                <a:sym typeface="华文新魏" panose="02010800040101010101" pitchFamily="2" charset="-122"/>
              </a:endParaRPr>
            </a:p>
          </p:txBody>
        </p:sp>
      </p:grp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/>
          <p:cNvSpPr/>
          <p:nvPr/>
        </p:nvSpPr>
        <p:spPr>
          <a:xfrm>
            <a:off x="8159833" y="1777495"/>
            <a:ext cx="218284" cy="4733366"/>
          </a:xfrm>
          <a:prstGeom prst="rect">
            <a:avLst/>
          </a:prstGeom>
          <a:solidFill>
            <a:srgbClr val="7892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latin typeface="华文新魏" panose="02010800040101010101" pitchFamily="2" charset="-122"/>
              <a:ea typeface="华文新魏" panose="02010800040101010101" pitchFamily="2" charset="-122"/>
              <a:sym typeface="华文新魏" panose="02010800040101010101" pitchFamily="2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0" y="0"/>
            <a:ext cx="4208929" cy="6858000"/>
          </a:xfrm>
          <a:prstGeom prst="rect">
            <a:avLst/>
          </a:prstGeom>
          <a:solidFill>
            <a:srgbClr val="D4CC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新魏" panose="02010800040101010101" pitchFamily="2" charset="-122"/>
              <a:ea typeface="华文新魏" panose="02010800040101010101" pitchFamily="2" charset="-122"/>
              <a:sym typeface="华文新魏" panose="02010800040101010101" pitchFamily="2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55" y="-524436"/>
            <a:ext cx="3529669" cy="7382435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5456326" y="318342"/>
            <a:ext cx="1415772" cy="5078603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zh-CN" altLang="en-US" sz="8000" b="1" dirty="0">
                <a:solidFill>
                  <a:srgbClr val="789262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华文新魏" panose="02010800040101010101" pitchFamily="2" charset="-122"/>
              </a:rPr>
              <a:t>何为美育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7085455" y="1605021"/>
            <a:ext cx="1292662" cy="5078313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华文新魏" panose="02010800040101010101" pitchFamily="2" charset="-122"/>
              </a:rPr>
              <a:t>鉴激刺感情之弊，而专尚陶养感情之术，则莫如舍宗教而易以纯粹之美育。纯粹之美育，所以陶养吾人之感情，使有高尚纯洁之习惯，而使人我之见、利已损人之思念，以渐消沮者也。</a:t>
            </a: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 rotWithShape="1">
          <a:blip r:embed="rId4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49899" b="50108"/>
          <a:stretch>
            <a:fillRect/>
          </a:stretch>
        </p:blipFill>
        <p:spPr>
          <a:xfrm>
            <a:off x="8763000" y="3436334"/>
            <a:ext cx="3435927" cy="3421666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0" grpId="0"/>
      <p:bldP spid="2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0"/>
            <a:ext cx="2238375" cy="6858000"/>
          </a:xfrm>
          <a:prstGeom prst="rect">
            <a:avLst/>
          </a:prstGeom>
          <a:solidFill>
            <a:srgbClr val="D4CC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新魏" panose="02010800040101010101" pitchFamily="2" charset="-122"/>
              <a:ea typeface="华文新魏" panose="02010800040101010101" pitchFamily="2" charset="-122"/>
              <a:sym typeface="华文新魏" panose="02010800040101010101" pitchFamily="2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119187" y="906318"/>
            <a:ext cx="2035590" cy="5045363"/>
          </a:xfrm>
          <a:prstGeom prst="rect">
            <a:avLst/>
          </a:prstGeom>
          <a:noFill/>
          <a:ln w="123825">
            <a:solidFill>
              <a:srgbClr val="789262"/>
            </a:solidFill>
          </a:ln>
          <a:effectLst>
            <a:outerShdw blurRad="190500" dist="12700" dir="2100000" sx="103000" sy="103000" algn="tl" rotWithShape="0">
              <a:prstClr val="black">
                <a:alpha val="3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新魏" panose="02010800040101010101" pitchFamily="2" charset="-122"/>
              <a:ea typeface="华文新魏" panose="02010800040101010101" pitchFamily="2" charset="-122"/>
              <a:sym typeface="华文新魏" panose="0201080004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67376" y="-379603"/>
            <a:ext cx="2739211" cy="7237603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zh-CN" altLang="en-US" sz="16600" b="1" dirty="0">
                <a:solidFill>
                  <a:srgbClr val="789262">
                    <a:alpha val="20000"/>
                  </a:srgbClr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华文新魏" panose="02010800040101010101" pitchFamily="2" charset="-122"/>
              </a:rPr>
              <a:t>美育</a:t>
            </a:r>
          </a:p>
        </p:txBody>
      </p:sp>
      <p:pic>
        <p:nvPicPr>
          <p:cNvPr id="1026" name="Picture 2" descr="查看源图像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8398" y="161925"/>
            <a:ext cx="5413488" cy="258127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文本框 20"/>
          <p:cNvSpPr txBox="1"/>
          <p:nvPr/>
        </p:nvSpPr>
        <p:spPr>
          <a:xfrm>
            <a:off x="5064251" y="2743200"/>
            <a:ext cx="5419712" cy="413681"/>
          </a:xfrm>
          <a:prstGeom prst="rect">
            <a:avLst/>
          </a:prstGeom>
          <a:noFill/>
        </p:spPr>
        <p:txBody>
          <a:bodyPr vert="horz" wrap="square" rtlCol="0" anchor="b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华文新魏" panose="02010800040101010101" pitchFamily="2" charset="-122"/>
              </a:rPr>
              <a:t>达芬奇</a:t>
            </a:r>
            <a:r>
              <a:rPr lang="en-US" altLang="zh-CN" sz="2000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华文新魏" panose="02010800040101010101" pitchFamily="2" charset="-122"/>
              </a:rPr>
              <a:t>《</a:t>
            </a:r>
            <a:r>
              <a:rPr lang="zh-CN" altLang="en-US" sz="2000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华文新魏" panose="02010800040101010101" pitchFamily="2" charset="-122"/>
              </a:rPr>
              <a:t>最后的晚餐</a:t>
            </a:r>
            <a:r>
              <a:rPr lang="en-US" altLang="zh-CN" sz="2000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华文新魏" panose="02010800040101010101" pitchFamily="2" charset="-122"/>
              </a:rPr>
              <a:t>》</a:t>
            </a:r>
          </a:p>
        </p:txBody>
      </p:sp>
      <p:pic>
        <p:nvPicPr>
          <p:cNvPr id="1030" name="Picture 6" descr="查看源图像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8397" y="3428998"/>
            <a:ext cx="3313927" cy="322436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2" name="文本框 21"/>
          <p:cNvSpPr txBox="1"/>
          <p:nvPr/>
        </p:nvSpPr>
        <p:spPr>
          <a:xfrm>
            <a:off x="7162799" y="4150589"/>
            <a:ext cx="1317512" cy="2847977"/>
          </a:xfrm>
          <a:prstGeom prst="rect">
            <a:avLst/>
          </a:prstGeom>
          <a:noFill/>
        </p:spPr>
        <p:txBody>
          <a:bodyPr vert="eaVert" wrap="square" rtlCol="0" anchor="b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华文新魏" panose="02010800040101010101" pitchFamily="2" charset="-122"/>
              </a:rPr>
              <a:t>齐白石</a:t>
            </a:r>
            <a:r>
              <a:rPr lang="en-US" altLang="zh-CN" sz="2000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华文新魏" panose="02010800040101010101" pitchFamily="2" charset="-122"/>
              </a:rPr>
              <a:t>《</a:t>
            </a:r>
            <a:r>
              <a:rPr lang="zh-CN" altLang="en-US" sz="2000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华文新魏" panose="02010800040101010101" pitchFamily="2" charset="-122"/>
              </a:rPr>
              <a:t>虾</a:t>
            </a:r>
            <a:r>
              <a:rPr lang="en-US" altLang="zh-CN" sz="2000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华文新魏" panose="02010800040101010101" pitchFamily="2" charset="-122"/>
              </a:rPr>
              <a:t>》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8685415" y="2937805"/>
            <a:ext cx="2889124" cy="3496478"/>
          </a:xfrm>
          <a:prstGeom prst="rect">
            <a:avLst/>
          </a:prstGeom>
          <a:noFill/>
        </p:spPr>
        <p:txBody>
          <a:bodyPr vert="horz" wrap="square" rtlCol="0" anchor="b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1900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华文新魏" panose="02010800040101010101" pitchFamily="2" charset="-122"/>
              </a:rPr>
              <a:t>     随着时代的变迁，道德意志亦与宗教脱离而独立。宗教所余下的只有感情作用，或称美感。文艺复兴后，随着历史的发展，“各种美术渐离宗教而尚人文”。作者提出“以美育代宗教”的理论。</a:t>
            </a:r>
            <a:endParaRPr lang="en-US" altLang="zh-CN" sz="1900" dirty="0">
              <a:solidFill>
                <a:schemeClr val="bg1"/>
              </a:solidFill>
              <a:latin typeface="华文新魏" panose="02010800040101010101" pitchFamily="2" charset="-122"/>
              <a:ea typeface="华文新魏" panose="02010800040101010101" pitchFamily="2" charset="-122"/>
              <a:sym typeface="华文新魏" panose="02010800040101010101" pitchFamily="2" charset="-122"/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/>
      <p:bldP spid="21" grpId="0"/>
      <p:bldP spid="22" grpId="0"/>
      <p:bldP spid="2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/>
          <p:cNvSpPr/>
          <p:nvPr/>
        </p:nvSpPr>
        <p:spPr>
          <a:xfrm>
            <a:off x="2521496" y="0"/>
            <a:ext cx="9670503" cy="6858000"/>
          </a:xfrm>
          <a:prstGeom prst="rect">
            <a:avLst/>
          </a:prstGeom>
          <a:solidFill>
            <a:srgbClr val="D4CC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新魏" panose="02010800040101010101" pitchFamily="2" charset="-122"/>
              <a:ea typeface="华文新魏" panose="02010800040101010101" pitchFamily="2" charset="-122"/>
              <a:sym typeface="华文新魏" panose="02010800040101010101" pitchFamily="2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8071217" y="884842"/>
            <a:ext cx="2022203" cy="5554058"/>
          </a:xfrm>
          <a:prstGeom prst="rect">
            <a:avLst/>
          </a:prstGeom>
          <a:noFill/>
        </p:spPr>
        <p:txBody>
          <a:bodyPr vert="eaVert" wrap="square" rtlCol="0" anchor="b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latin typeface="华文新魏" panose="02010800040101010101" pitchFamily="2" charset="-122"/>
                <a:ea typeface="华文新魏" panose="02010800040101010101" pitchFamily="2" charset="-122"/>
                <a:sym typeface="华文新魏" panose="02010800040101010101" pitchFamily="2" charset="-122"/>
              </a:rPr>
              <a:t>美育的概念虽出现于近代，但在中国悠久的历史文化传统中，对美育的实践早已有之。据文献记载，在尧舜时代便有了美育的初步实践</a:t>
            </a:r>
            <a:r>
              <a:rPr lang="en-US" altLang="zh-CN" sz="2000" dirty="0">
                <a:latin typeface="华文新魏" panose="02010800040101010101" pitchFamily="2" charset="-122"/>
                <a:ea typeface="华文新魏" panose="02010800040101010101" pitchFamily="2" charset="-122"/>
                <a:sym typeface="华文新魏" panose="02010800040101010101" pitchFamily="2" charset="-122"/>
              </a:rPr>
              <a:t>——</a:t>
            </a:r>
            <a:r>
              <a:rPr lang="zh-CN" altLang="en-US" sz="2000" dirty="0">
                <a:latin typeface="华文新魏" panose="02010800040101010101" pitchFamily="2" charset="-122"/>
                <a:ea typeface="华文新魏" panose="02010800040101010101" pitchFamily="2" charset="-122"/>
                <a:sym typeface="华文新魏" panose="02010800040101010101" pitchFamily="2" charset="-122"/>
              </a:rPr>
              <a:t>乐教之事。</a:t>
            </a:r>
          </a:p>
        </p:txBody>
      </p:sp>
      <p:sp>
        <p:nvSpPr>
          <p:cNvPr id="29" name="矩形 28"/>
          <p:cNvSpPr/>
          <p:nvPr/>
        </p:nvSpPr>
        <p:spPr>
          <a:xfrm>
            <a:off x="10450286" y="908066"/>
            <a:ext cx="373746" cy="3947094"/>
          </a:xfrm>
          <a:prstGeom prst="rect">
            <a:avLst/>
          </a:prstGeom>
          <a:solidFill>
            <a:srgbClr val="7892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latin typeface="华文新魏" panose="02010800040101010101" pitchFamily="2" charset="-122"/>
              <a:ea typeface="华文新魏" panose="02010800040101010101" pitchFamily="2" charset="-122"/>
              <a:sym typeface="华文新魏" panose="02010800040101010101" pitchFamily="2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10125532" y="884842"/>
            <a:ext cx="6985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latin typeface="华文新魏" panose="02010800040101010101" pitchFamily="2" charset="-122"/>
                <a:ea typeface="华文新魏" panose="02010800040101010101" pitchFamily="2" charset="-122"/>
                <a:sym typeface="华文新魏" panose="02010800040101010101" pitchFamily="2" charset="-122"/>
              </a:rPr>
              <a:t>美育的理论基础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-134895" y="-189802"/>
            <a:ext cx="2739211" cy="7237603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zh-CN" altLang="en-US" sz="16600" b="1" dirty="0">
                <a:solidFill>
                  <a:srgbClr val="789262">
                    <a:alpha val="20000"/>
                  </a:srgbClr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华文新魏" panose="02010800040101010101" pitchFamily="2" charset="-122"/>
              </a:rPr>
              <a:t>美育</a:t>
            </a:r>
          </a:p>
        </p:txBody>
      </p:sp>
      <p:pic>
        <p:nvPicPr>
          <p:cNvPr id="2050" name="Picture 2" descr="查看源图像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6693" y="517370"/>
            <a:ext cx="5142147" cy="303213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本框 8"/>
          <p:cNvSpPr txBox="1"/>
          <p:nvPr/>
        </p:nvSpPr>
        <p:spPr>
          <a:xfrm>
            <a:off x="2727377" y="4212978"/>
            <a:ext cx="5343840" cy="1968747"/>
          </a:xfrm>
          <a:prstGeom prst="rect">
            <a:avLst/>
          </a:prstGeom>
          <a:noFill/>
        </p:spPr>
        <p:txBody>
          <a:bodyPr vert="horz" wrap="square" rtlCol="0" anchor="b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latin typeface="华文新魏" panose="02010800040101010101" pitchFamily="2" charset="-122"/>
                <a:ea typeface="华文新魏" panose="02010800040101010101" pitchFamily="2" charset="-122"/>
                <a:sym typeface="华文新魏" panose="02010800040101010101" pitchFamily="2" charset="-122"/>
              </a:rPr>
              <a:t>	</a:t>
            </a:r>
            <a:r>
              <a:rPr lang="zh-CN" altLang="en-US" sz="2000" dirty="0">
                <a:latin typeface="华文新魏" panose="02010800040101010101" pitchFamily="2" charset="-122"/>
                <a:ea typeface="华文新魏" panose="02010800040101010101" pitchFamily="2" charset="-122"/>
                <a:sym typeface="华文新魏" panose="02010800040101010101" pitchFamily="2" charset="-122"/>
              </a:rPr>
              <a:t>知识、意志两作用，既皆脱离宗教以外，于是宗教所最有密切关系者，惟有情感作用，即所谓美感。凡宗教之建筑，多择山水最胜之处，吾国人所谓天下名山僧占多，即其例也。</a:t>
            </a: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7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9" grpId="0" animBg="1"/>
      <p:bldP spid="24" grpId="0"/>
      <p:bldP spid="8" grpId="0"/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1260748" y="685800"/>
            <a:ext cx="9670503" cy="5486400"/>
          </a:xfrm>
          <a:prstGeom prst="rect">
            <a:avLst/>
          </a:prstGeom>
          <a:solidFill>
            <a:srgbClr val="D4CC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华文新魏" panose="02010800040101010101" pitchFamily="2" charset="-122"/>
              <a:ea typeface="华文新魏" panose="02010800040101010101" pitchFamily="2" charset="-122"/>
              <a:sym typeface="华文新魏" panose="02010800040101010101" pitchFamily="2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386270" y="876301"/>
            <a:ext cx="5419712" cy="2286884"/>
          </a:xfrm>
          <a:prstGeom prst="rect">
            <a:avLst/>
          </a:prstGeom>
          <a:noFill/>
        </p:spPr>
        <p:txBody>
          <a:bodyPr vert="horz" wrap="square" rtlCol="0" anchor="b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latin typeface="华文新魏" panose="02010800040101010101" pitchFamily="2" charset="-122"/>
                <a:ea typeface="华文新魏" panose="02010800040101010101" pitchFamily="2" charset="-122"/>
                <a:sym typeface="华文新魏" panose="02010800040101010101" pitchFamily="2" charset="-122"/>
              </a:rPr>
              <a:t>	</a:t>
            </a:r>
            <a:r>
              <a:rPr lang="zh-CN" altLang="en-US" sz="2000" dirty="0">
                <a:latin typeface="华文新魏" panose="02010800040101010101" pitchFamily="2" charset="-122"/>
                <a:ea typeface="华文新魏" panose="02010800040101010101" pitchFamily="2" charset="-122"/>
                <a:sym typeface="华文新魏" panose="02010800040101010101" pitchFamily="2" charset="-122"/>
              </a:rPr>
              <a:t>要之美学之中，其大别为都丽之美、崇闳之美</a:t>
            </a:r>
            <a:r>
              <a:rPr lang="en-US" altLang="zh-CN" sz="2000" dirty="0">
                <a:latin typeface="华文新魏" panose="02010800040101010101" pitchFamily="2" charset="-122"/>
                <a:ea typeface="华文新魏" panose="02010800040101010101" pitchFamily="2" charset="-122"/>
                <a:sym typeface="华文新魏" panose="02010800040101010101" pitchFamily="2" charset="-122"/>
              </a:rPr>
              <a:t>(</a:t>
            </a:r>
            <a:r>
              <a:rPr lang="zh-CN" altLang="en-US" sz="2000" dirty="0">
                <a:latin typeface="华文新魏" panose="02010800040101010101" pitchFamily="2" charset="-122"/>
                <a:ea typeface="华文新魏" panose="02010800040101010101" pitchFamily="2" charset="-122"/>
                <a:sym typeface="华文新魏" panose="02010800040101010101" pitchFamily="2" charset="-122"/>
              </a:rPr>
              <a:t>日本人译言优美、壮美</a:t>
            </a:r>
            <a:r>
              <a:rPr lang="en-US" altLang="zh-CN" sz="2000" dirty="0">
                <a:latin typeface="华文新魏" panose="02010800040101010101" pitchFamily="2" charset="-122"/>
                <a:ea typeface="华文新魏" panose="02010800040101010101" pitchFamily="2" charset="-122"/>
                <a:sym typeface="华文新魏" panose="02010800040101010101" pitchFamily="2" charset="-122"/>
              </a:rPr>
              <a:t>)</a:t>
            </a:r>
            <a:r>
              <a:rPr lang="zh-CN" altLang="en-US" sz="2000" dirty="0">
                <a:latin typeface="华文新魏" panose="02010800040101010101" pitchFamily="2" charset="-122"/>
                <a:ea typeface="华文新魏" panose="02010800040101010101" pitchFamily="2" charset="-122"/>
                <a:sym typeface="华文新魏" panose="02010800040101010101" pitchFamily="2" charset="-122"/>
              </a:rPr>
              <a:t>。而附丽于崇闳之悲剧，附丽于都丽之滑稽，皆足以破人我之见，去利害得失之计较，则其所以陶养性灵，使之日进于高尚者，固已足矣。</a:t>
            </a:r>
            <a:endParaRPr lang="en-US" altLang="zh-CN" sz="2000" dirty="0">
              <a:latin typeface="华文新魏" panose="02010800040101010101" pitchFamily="2" charset="-122"/>
              <a:ea typeface="华文新魏" panose="02010800040101010101" pitchFamily="2" charset="-122"/>
              <a:sym typeface="华文新魏" panose="02010800040101010101" pitchFamily="2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9809497" y="-189802"/>
            <a:ext cx="2739211" cy="7237603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zh-CN" altLang="en-US" sz="16600" b="1" dirty="0">
                <a:solidFill>
                  <a:srgbClr val="789262">
                    <a:alpha val="20000"/>
                  </a:srgbClr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华文新魏" panose="02010800040101010101" pitchFamily="2" charset="-122"/>
              </a:rPr>
              <a:t>美育</a:t>
            </a:r>
          </a:p>
        </p:txBody>
      </p:sp>
      <p:pic>
        <p:nvPicPr>
          <p:cNvPr id="3074" name="Picture 2" descr="查看源图像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6270" y="3353686"/>
            <a:ext cx="4000380" cy="2286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文本框 12"/>
          <p:cNvSpPr txBox="1"/>
          <p:nvPr/>
        </p:nvSpPr>
        <p:spPr>
          <a:xfrm>
            <a:off x="5512173" y="3694816"/>
            <a:ext cx="583828" cy="1465429"/>
          </a:xfrm>
          <a:prstGeom prst="rect">
            <a:avLst/>
          </a:prstGeom>
          <a:noFill/>
        </p:spPr>
        <p:txBody>
          <a:bodyPr vert="eaVert" wrap="square" rtlCol="0" anchor="b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latin typeface="华文新魏" panose="02010800040101010101" pitchFamily="2" charset="-122"/>
                <a:ea typeface="华文新魏" panose="02010800040101010101" pitchFamily="2" charset="-122"/>
                <a:sym typeface="华文新魏" panose="02010800040101010101" pitchFamily="2" charset="-122"/>
              </a:rPr>
              <a:t>屈子之离忧</a:t>
            </a:r>
            <a:endParaRPr lang="en-US" altLang="zh-CN" sz="2000" dirty="0">
              <a:latin typeface="华文新魏" panose="02010800040101010101" pitchFamily="2" charset="-122"/>
              <a:ea typeface="华文新魏" panose="02010800040101010101" pitchFamily="2" charset="-122"/>
              <a:sym typeface="华文新魏" panose="02010800040101010101" pitchFamily="2" charset="-122"/>
            </a:endParaRPr>
          </a:p>
        </p:txBody>
      </p:sp>
      <p:pic>
        <p:nvPicPr>
          <p:cNvPr id="3078" name="Picture 6" descr="查看源图像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2683" y="3353685"/>
            <a:ext cx="3174220" cy="2286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文本框 15"/>
          <p:cNvSpPr txBox="1"/>
          <p:nvPr/>
        </p:nvSpPr>
        <p:spPr>
          <a:xfrm>
            <a:off x="9406903" y="3650910"/>
            <a:ext cx="583828" cy="1692433"/>
          </a:xfrm>
          <a:prstGeom prst="rect">
            <a:avLst/>
          </a:prstGeom>
          <a:noFill/>
        </p:spPr>
        <p:txBody>
          <a:bodyPr vert="eaVert" wrap="square" rtlCol="0" anchor="b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latin typeface="华文新魏" panose="02010800040101010101" pitchFamily="2" charset="-122"/>
                <a:ea typeface="华文新魏" panose="02010800040101010101" pitchFamily="2" charset="-122"/>
                <a:sym typeface="华文新魏" panose="02010800040101010101" pitchFamily="2" charset="-122"/>
              </a:rPr>
              <a:t>梵高之星月夜</a:t>
            </a:r>
            <a:endParaRPr lang="en-US" altLang="zh-CN" sz="2000" dirty="0">
              <a:latin typeface="华文新魏" panose="02010800040101010101" pitchFamily="2" charset="-122"/>
              <a:ea typeface="华文新魏" panose="02010800040101010101" pitchFamily="2" charset="-122"/>
              <a:sym typeface="华文新魏" panose="02010800040101010101" pitchFamily="2" charset="-122"/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12" grpId="0"/>
      <p:bldP spid="13" grpId="0"/>
      <p:bldP spid="1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/>
          <p:cNvSpPr/>
          <p:nvPr/>
        </p:nvSpPr>
        <p:spPr>
          <a:xfrm>
            <a:off x="8237450" y="1645068"/>
            <a:ext cx="218284" cy="4733366"/>
          </a:xfrm>
          <a:prstGeom prst="rect">
            <a:avLst/>
          </a:prstGeom>
          <a:solidFill>
            <a:srgbClr val="9D29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latin typeface="华文新魏" panose="02010800040101010101" pitchFamily="2" charset="-122"/>
              <a:ea typeface="华文新魏" panose="02010800040101010101" pitchFamily="2" charset="-122"/>
              <a:sym typeface="华文新魏" panose="02010800040101010101" pitchFamily="2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0" y="0"/>
            <a:ext cx="4208929" cy="6858000"/>
          </a:xfrm>
          <a:prstGeom prst="rect">
            <a:avLst/>
          </a:prstGeom>
          <a:solidFill>
            <a:srgbClr val="D4CC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新魏" panose="02010800040101010101" pitchFamily="2" charset="-122"/>
              <a:ea typeface="华文新魏" panose="02010800040101010101" pitchFamily="2" charset="-122"/>
              <a:sym typeface="华文新魏" panose="02010800040101010101" pitchFamily="2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55" y="-524436"/>
            <a:ext cx="3529669" cy="7382435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4208929" y="400051"/>
            <a:ext cx="2646878" cy="580623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zh-CN" altLang="en-US" sz="8000" b="1" dirty="0">
                <a:solidFill>
                  <a:srgbClr val="9D2932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华文新魏" panose="02010800040101010101" pitchFamily="2" charset="-122"/>
              </a:rPr>
              <a:t>美育何以代宗教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7163072" y="1472594"/>
            <a:ext cx="1292662" cy="5078313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华文新魏" panose="02010800040101010101" pitchFamily="2" charset="-122"/>
              </a:rPr>
              <a:t>鉴激刺感情之弊，而专尚陶养感情之术，则莫如舍宗教而易以纯粹之美育。纯粹之美育，所以陶养吾人之感情，使有高尚纯洁之习惯，而使人我之见、利已损人之思念，以渐消沮者也。</a:t>
            </a: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 rotWithShape="1">
          <a:blip r:embed="rId4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49899" b="50108"/>
          <a:stretch>
            <a:fillRect/>
          </a:stretch>
        </p:blipFill>
        <p:spPr>
          <a:xfrm>
            <a:off x="8763000" y="3436334"/>
            <a:ext cx="3435927" cy="3421666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0" grpId="0"/>
      <p:bldP spid="2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/>
          <p:cNvSpPr/>
          <p:nvPr/>
        </p:nvSpPr>
        <p:spPr>
          <a:xfrm>
            <a:off x="1351" y="6917"/>
            <a:ext cx="9931088" cy="6858000"/>
          </a:xfrm>
          <a:prstGeom prst="rect">
            <a:avLst/>
          </a:prstGeom>
          <a:solidFill>
            <a:srgbClr val="D4CC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5400" b="0" i="0" dirty="0">
              <a:solidFill>
                <a:schemeClr val="accent2">
                  <a:lumMod val="75000"/>
                </a:schemeClr>
              </a:solidFill>
              <a:effectLst/>
              <a:latin typeface="文鼎DC陈森田MORITAD_B" panose="040B0800000000000000" pitchFamily="82" charset="-122"/>
              <a:ea typeface="文鼎DC陈森田MORITAD_B" panose="040B0800000000000000" pitchFamily="82" charset="-122"/>
            </a:endParaRPr>
          </a:p>
          <a:p>
            <a:pPr algn="ctr"/>
            <a:r>
              <a:rPr lang="zh-CN" altLang="en-US" sz="5400" b="0" i="0" dirty="0">
                <a:solidFill>
                  <a:schemeClr val="accent2">
                    <a:lumMod val="75000"/>
                  </a:schemeClr>
                </a:solidFill>
                <a:effectLst/>
                <a:latin typeface="文鼎DC陈森田MORITAD_B" panose="040B0800000000000000" pitchFamily="82" charset="-122"/>
                <a:ea typeface="文鼎DC陈森田MORITAD_B" panose="040B0800000000000000" pitchFamily="82" charset="-122"/>
              </a:rPr>
              <a:t>   美育相较于封建儒家思想</a:t>
            </a:r>
            <a:endParaRPr lang="en-US" altLang="zh-CN" sz="5400" b="0" i="0" dirty="0">
              <a:solidFill>
                <a:schemeClr val="accent2">
                  <a:lumMod val="75000"/>
                </a:schemeClr>
              </a:solidFill>
              <a:effectLst/>
              <a:latin typeface="文鼎DC陈森田MORITAD_B" panose="040B0800000000000000" pitchFamily="82" charset="-122"/>
              <a:ea typeface="文鼎DC陈森田MORITAD_B" panose="040B0800000000000000" pitchFamily="82" charset="-122"/>
            </a:endParaRPr>
          </a:p>
          <a:p>
            <a:pPr algn="ctr"/>
            <a:r>
              <a:rPr lang="zh-CN" altLang="en-US" sz="5400" b="0" i="0" dirty="0">
                <a:solidFill>
                  <a:schemeClr val="accent2">
                    <a:lumMod val="75000"/>
                  </a:schemeClr>
                </a:solidFill>
                <a:effectLst/>
                <a:latin typeface="文鼎DC陈森田MORITAD_B" panose="040B0800000000000000" pitchFamily="82" charset="-122"/>
                <a:ea typeface="文鼎DC陈森田MORITAD_B" panose="040B0800000000000000" pitchFamily="82" charset="-122"/>
              </a:rPr>
              <a:t>    有其自由性、进步性、普及性</a:t>
            </a:r>
            <a:endParaRPr lang="zh-CN" altLang="en-US" sz="5400" dirty="0">
              <a:solidFill>
                <a:schemeClr val="accent2">
                  <a:lumMod val="75000"/>
                </a:schemeClr>
              </a:solidFill>
              <a:latin typeface="文鼎DC陈森田MORITAD_B" panose="040B0800000000000000" pitchFamily="82" charset="-122"/>
              <a:ea typeface="文鼎DC陈森田MORITAD_B" panose="040B0800000000000000" pitchFamily="82" charset="-122"/>
              <a:sym typeface="华文新魏" panose="02010800040101010101" pitchFamily="2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816701" y="909298"/>
            <a:ext cx="7700369" cy="1299266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pc="300" dirty="0">
                <a:latin typeface="华文新魏" panose="02010800040101010101" pitchFamily="2" charset="-122"/>
                <a:ea typeface="华文新魏" panose="02010800040101010101" pitchFamily="2" charset="-122"/>
                <a:cs typeface="+mn-ea"/>
                <a:sym typeface="华文新魏" panose="02010800040101010101" pitchFamily="2" charset="-122"/>
              </a:rPr>
              <a:t>	</a:t>
            </a:r>
            <a:r>
              <a:rPr lang="zh-CN" altLang="en-US" spc="300" dirty="0">
                <a:latin typeface="华文新魏" panose="02010800040101010101" pitchFamily="2" charset="-122"/>
                <a:ea typeface="华文新魏" panose="02010800040101010101" pitchFamily="2" charset="-122"/>
                <a:cs typeface="+mn-ea"/>
                <a:sym typeface="华文新魏" panose="02010800040101010101" pitchFamily="2" charset="-122"/>
              </a:rPr>
              <a:t>自兄弟观之，宗教之原始，不外因吾人精神之作用而构成。吾人精神上之作用，普通分为三种：一曰智识；二曰意志；三曰感情。最早之宗教，常兼此三作用而有之。</a:t>
            </a:r>
          </a:p>
        </p:txBody>
      </p:sp>
      <p:sp>
        <p:nvSpPr>
          <p:cNvPr id="22" name="矩形 21"/>
          <p:cNvSpPr/>
          <p:nvPr/>
        </p:nvSpPr>
        <p:spPr>
          <a:xfrm>
            <a:off x="725769" y="-1"/>
            <a:ext cx="827824" cy="2388093"/>
          </a:xfrm>
          <a:prstGeom prst="rect">
            <a:avLst/>
          </a:prstGeom>
          <a:solidFill>
            <a:srgbClr val="9D29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latin typeface="华文新魏" panose="02010800040101010101" pitchFamily="2" charset="-122"/>
                <a:ea typeface="华文新魏" panose="02010800040101010101" pitchFamily="2" charset="-122"/>
                <a:sym typeface="华文新魏" panose="02010800040101010101" pitchFamily="2" charset="-122"/>
              </a:rPr>
              <a:t>美育代宗教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9932439" y="909298"/>
            <a:ext cx="2340983" cy="5201424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zh-CN" altLang="en-US" sz="16600" b="1" dirty="0">
                <a:solidFill>
                  <a:srgbClr val="9D2932">
                    <a:alpha val="40000"/>
                  </a:srgbClr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华文新魏" panose="02010800040101010101" pitchFamily="2" charset="-122"/>
              </a:rPr>
              <a:t>美育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" y="4092613"/>
            <a:ext cx="3633400" cy="2772304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4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蓝色中国风中秋节企业策划通用模版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</TotalTime>
  <Words>1375</Words>
  <Application>Microsoft Office PowerPoint</Application>
  <PresentationFormat>宽屏</PresentationFormat>
  <Paragraphs>124</Paragraphs>
  <Slides>22</Slides>
  <Notes>22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28" baseType="lpstr">
      <vt:lpstr>华文新魏</vt:lpstr>
      <vt:lpstr>文鼎DC陈森田MORITAD_B</vt:lpstr>
      <vt:lpstr>Arial</vt:lpstr>
      <vt:lpstr>Calibri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优品PPT</dc:creator>
  <dc:description>http://www.ypppt.com/</dc:description>
  <cp:lastModifiedBy>Admin</cp:lastModifiedBy>
  <cp:revision>108</cp:revision>
  <dcterms:created xsi:type="dcterms:W3CDTF">2016-09-03T12:55:00Z</dcterms:created>
  <dcterms:modified xsi:type="dcterms:W3CDTF">2021-09-28T01:28:43Z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2052-11.1.0.9175</vt:lpwstr>
  </property>
</Properties>
</file>